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media/image12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eg"/>
  <Override PartName="/ppt/media/image38.jpg" ContentType="image/jpeg"/>
  <Override PartName="/ppt/media/image42.jpg" ContentType="image/jpeg"/>
  <Override PartName="/ppt/media/image4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90" r:id="rId6"/>
    <p:sldId id="285" r:id="rId7"/>
    <p:sldId id="281" r:id="rId8"/>
    <p:sldId id="284" r:id="rId9"/>
    <p:sldId id="282" r:id="rId10"/>
    <p:sldId id="283" r:id="rId11"/>
    <p:sldId id="292" r:id="rId12"/>
    <p:sldId id="286" r:id="rId13"/>
    <p:sldId id="291" r:id="rId14"/>
    <p:sldId id="263" r:id="rId1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7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4" autoAdjust="0"/>
  </p:normalViewPr>
  <p:slideViewPr>
    <p:cSldViewPr snapToGrid="0">
      <p:cViewPr varScale="1">
        <p:scale>
          <a:sx n="115" d="100"/>
          <a:sy n="115" d="100"/>
        </p:scale>
        <p:origin x="114" y="114"/>
      </p:cViewPr>
      <p:guideLst/>
    </p:cSldViewPr>
  </p:slideViewPr>
  <p:outlineViewPr>
    <p:cViewPr>
      <p:scale>
        <a:sx n="33" d="100"/>
        <a:sy n="33" d="100"/>
      </p:scale>
      <p:origin x="0" y="-2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C1F95-AABD-443B-9E16-30E246ABA481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A6149-D93B-4AE7-BCE6-6295735C3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1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3212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3C37-F517-409C-B54C-7D4BECC603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8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516188" y="857250"/>
            <a:ext cx="4113212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930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8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1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1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29" b="1" i="0">
                <a:solidFill>
                  <a:srgbClr val="F684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0E3F9-B0C6-4487-8F01-6C8D728D75CB}" type="datetime1">
              <a:rPr lang="en-US" smtClean="0"/>
              <a:t>7/27/2021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809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0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5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2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29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8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3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6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752B-3D30-40A4-AF58-CA1EAE044175}" type="datetimeFigureOut">
              <a:rPr lang="ru-RU" smtClean="0"/>
              <a:t>27.07.2021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EE17A-670D-419C-A523-DB448F2622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0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12" Type="http://schemas.openxmlformats.org/officeDocument/2006/relationships/image" Target="../media/image38.jpg"/><Relationship Id="rId17" Type="http://schemas.openxmlformats.org/officeDocument/2006/relationships/image" Target="../media/image43.jpg"/><Relationship Id="rId2" Type="http://schemas.openxmlformats.org/officeDocument/2006/relationships/image" Target="../media/image22.jpg"/><Relationship Id="rId16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hubenkoea@tigk.ru" TargetMode="External"/><Relationship Id="rId2" Type="http://schemas.openxmlformats.org/officeDocument/2006/relationships/hyperlink" Target="mailto:info@tigk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lyskovda@tigk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3672025"/>
            <a:ext cx="12192000" cy="3185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23246" y="2297743"/>
            <a:ext cx="10945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rbel" panose="020B0503020204020204" pitchFamily="34" charset="0"/>
              </a:rPr>
              <a:t>Tula Metal Rolling Plant</a:t>
            </a:r>
            <a:endParaRPr lang="ru-RU" sz="4800" b="1" dirty="0" smtClean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66" y="647602"/>
            <a:ext cx="3846867" cy="15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9632" y="2395728"/>
            <a:ext cx="5486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Anchor rods are used for anchoring the face walls of seaports and river ports, dams, dikes and other reinforcing structures.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72784" y="4325067"/>
            <a:ext cx="4535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hread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bar diameter: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25 mm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2784" y="5092199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Rolled class: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A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т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800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2784" y="5843305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Steel grade: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25Г2С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648" y="448056"/>
            <a:ext cx="288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Anchor rods</a:t>
            </a:r>
            <a:endParaRPr lang="ru-RU" sz="2800" b="1" dirty="0">
              <a:latin typeface="+mj-lt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35159" r="50828" b="7031"/>
          <a:stretch/>
        </p:blipFill>
        <p:spPr bwMode="auto">
          <a:xfrm>
            <a:off x="612649" y="2475344"/>
            <a:ext cx="5388032" cy="34728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06223" y="6232973"/>
            <a:ext cx="474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Steel grades are specified by Russian Standards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6285629"/>
            <a:ext cx="12191144" cy="572233"/>
          </a:xfrm>
          <a:custGeom>
            <a:avLst/>
            <a:gdLst/>
            <a:ahLst/>
            <a:cxnLst/>
            <a:rect l="l" t="t" r="r" b="b"/>
            <a:pathLst>
              <a:path w="20104100" h="937895">
                <a:moveTo>
                  <a:pt x="0" y="937332"/>
                </a:moveTo>
                <a:lnTo>
                  <a:pt x="20104099" y="937332"/>
                </a:lnTo>
                <a:lnTo>
                  <a:pt x="20104099" y="0"/>
                </a:lnTo>
                <a:lnTo>
                  <a:pt x="0" y="0"/>
                </a:lnTo>
                <a:lnTo>
                  <a:pt x="0" y="9373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 txBox="1"/>
          <p:nvPr/>
        </p:nvSpPr>
        <p:spPr>
          <a:xfrm>
            <a:off x="301374" y="3099387"/>
            <a:ext cx="4032833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/>
            <a:r>
              <a:rPr sz="2000" spc="33" dirty="0" err="1">
                <a:latin typeface="Calibri"/>
                <a:cs typeface="Calibri"/>
              </a:rPr>
              <a:t>Внедрение</a:t>
            </a:r>
            <a:r>
              <a:rPr sz="2000" spc="33" dirty="0">
                <a:latin typeface="Calibri"/>
                <a:cs typeface="Calibri"/>
              </a:rPr>
              <a:t> </a:t>
            </a:r>
            <a:r>
              <a:rPr sz="2000" spc="76" dirty="0" err="1" smtClean="0">
                <a:latin typeface="Calibri"/>
                <a:cs typeface="Calibri"/>
              </a:rPr>
              <a:t>высокоэффективной</a:t>
            </a:r>
            <a:r>
              <a:rPr lang="ru-RU" sz="2000" spc="76" dirty="0">
                <a:latin typeface="Calibri"/>
                <a:cs typeface="Calibri"/>
              </a:rPr>
              <a:t> </a:t>
            </a:r>
            <a:r>
              <a:rPr sz="2000" spc="27" dirty="0" err="1" smtClean="0">
                <a:latin typeface="Calibri"/>
                <a:cs typeface="Calibri"/>
              </a:rPr>
              <a:t>ар</a:t>
            </a:r>
            <a:r>
              <a:rPr sz="2000" spc="69" dirty="0" err="1" smtClean="0">
                <a:latin typeface="Calibri"/>
                <a:cs typeface="Calibri"/>
              </a:rPr>
              <a:t>матуры</a:t>
            </a:r>
            <a:r>
              <a:rPr sz="2000" spc="69" dirty="0" smtClean="0">
                <a:latin typeface="Calibri"/>
                <a:cs typeface="Calibri"/>
              </a:rPr>
              <a:t> </a:t>
            </a:r>
            <a:r>
              <a:rPr sz="2000" spc="118" dirty="0">
                <a:latin typeface="Calibri"/>
                <a:cs typeface="Calibri"/>
              </a:rPr>
              <a:t>с </a:t>
            </a:r>
            <a:r>
              <a:rPr sz="2000" spc="61" dirty="0">
                <a:latin typeface="Calibri"/>
                <a:cs typeface="Calibri"/>
              </a:rPr>
              <a:t>четырехрядным </a:t>
            </a:r>
            <a:r>
              <a:rPr sz="2000" spc="73" dirty="0">
                <a:latin typeface="Calibri"/>
                <a:cs typeface="Calibri"/>
              </a:rPr>
              <a:t>винтовым  </a:t>
            </a:r>
            <a:r>
              <a:rPr sz="2000" spc="55" dirty="0">
                <a:latin typeface="Calibri"/>
                <a:cs typeface="Calibri"/>
              </a:rPr>
              <a:t>профилем </a:t>
            </a:r>
            <a:r>
              <a:rPr sz="2000" spc="69" dirty="0">
                <a:latin typeface="Calibri"/>
                <a:cs typeface="Calibri"/>
              </a:rPr>
              <a:t>позволяет </a:t>
            </a:r>
            <a:r>
              <a:rPr sz="2000" spc="58" dirty="0" err="1">
                <a:latin typeface="Calibri"/>
                <a:cs typeface="Calibri"/>
              </a:rPr>
              <a:t>обеспечить</a:t>
            </a:r>
            <a:r>
              <a:rPr sz="2000" spc="58" dirty="0">
                <a:latin typeface="Calibri"/>
                <a:cs typeface="Calibri"/>
              </a:rPr>
              <a:t> </a:t>
            </a:r>
            <a:r>
              <a:rPr sz="2000" spc="61" dirty="0" err="1" smtClean="0">
                <a:latin typeface="Calibri"/>
                <a:cs typeface="Calibri"/>
              </a:rPr>
              <a:t>вы</a:t>
            </a:r>
            <a:r>
              <a:rPr lang="ru-RU" sz="2000" spc="61" dirty="0" smtClean="0">
                <a:latin typeface="Calibri"/>
                <a:cs typeface="Calibri"/>
              </a:rPr>
              <a:t>с</a:t>
            </a:r>
            <a:r>
              <a:rPr sz="2000" spc="76" dirty="0" err="1" smtClean="0">
                <a:latin typeface="Calibri"/>
                <a:cs typeface="Calibri"/>
              </a:rPr>
              <a:t>окую</a:t>
            </a:r>
            <a:r>
              <a:rPr sz="2000" spc="76" dirty="0" smtClean="0">
                <a:latin typeface="Calibri"/>
                <a:cs typeface="Calibri"/>
              </a:rPr>
              <a:t> </a:t>
            </a:r>
            <a:r>
              <a:rPr sz="2000" spc="85" dirty="0" err="1">
                <a:latin typeface="Calibri"/>
                <a:cs typeface="Calibri"/>
              </a:rPr>
              <a:t>эффективность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49" dirty="0" err="1" smtClean="0">
                <a:latin typeface="Calibri"/>
                <a:cs typeface="Calibri"/>
              </a:rPr>
              <a:t>проектирования</a:t>
            </a:r>
            <a:r>
              <a:rPr sz="2000" spc="49" dirty="0" smtClean="0">
                <a:latin typeface="Calibri"/>
                <a:cs typeface="Calibri"/>
              </a:rPr>
              <a:t> </a:t>
            </a:r>
            <a:r>
              <a:rPr sz="2000" spc="27" dirty="0">
                <a:latin typeface="Calibri"/>
                <a:cs typeface="Calibri"/>
              </a:rPr>
              <a:t>и </a:t>
            </a:r>
            <a:r>
              <a:rPr sz="2000" spc="76" dirty="0">
                <a:latin typeface="Calibri"/>
                <a:cs typeface="Calibri"/>
              </a:rPr>
              <a:t>строительства </a:t>
            </a:r>
            <a:r>
              <a:rPr sz="2000" spc="67" dirty="0" err="1">
                <a:latin typeface="Calibri"/>
                <a:cs typeface="Calibri"/>
              </a:rPr>
              <a:t>из</a:t>
            </a:r>
            <a:r>
              <a:rPr sz="2000" spc="-88" dirty="0">
                <a:latin typeface="Calibri"/>
                <a:cs typeface="Calibri"/>
              </a:rPr>
              <a:t> </a:t>
            </a:r>
            <a:r>
              <a:rPr sz="2000" spc="52" dirty="0" err="1" smtClean="0">
                <a:latin typeface="Calibri"/>
                <a:cs typeface="Calibri"/>
              </a:rPr>
              <a:t>железобетона</a:t>
            </a:r>
            <a:r>
              <a:rPr lang="ru-RU" sz="2000" spc="52" dirty="0" smtClean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70543" y="311584"/>
            <a:ext cx="3032931" cy="21759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701" marR="36966">
              <a:lnSpc>
                <a:spcPct val="100800"/>
              </a:lnSpc>
            </a:pPr>
            <a:r>
              <a:rPr lang="ru-RU" sz="2800" dirty="0">
                <a:solidFill>
                  <a:schemeClr val="tx1"/>
                </a:solidFill>
                <a:latin typeface="+mj-lt"/>
                <a:cs typeface="+mj-cs"/>
              </a:rPr>
              <a:t>Арматура нового поколения с четырёхрядным винтовым профилем</a:t>
            </a:r>
            <a:endParaRPr sz="28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040" y="3303321"/>
            <a:ext cx="2827529" cy="1722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1499"/>
              </a:lnSpc>
            </a:pPr>
            <a:endParaRPr sz="1182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5664" y="4193155"/>
            <a:ext cx="883502" cy="2092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object 7"/>
          <p:cNvSpPr/>
          <p:nvPr/>
        </p:nvSpPr>
        <p:spPr>
          <a:xfrm>
            <a:off x="6783358" y="4251081"/>
            <a:ext cx="721370" cy="20345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8"/>
          <p:cNvSpPr/>
          <p:nvPr/>
        </p:nvSpPr>
        <p:spPr>
          <a:xfrm>
            <a:off x="4987770" y="4262403"/>
            <a:ext cx="771751" cy="2031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0"/>
          <p:cNvSpPr txBox="1"/>
          <p:nvPr/>
        </p:nvSpPr>
        <p:spPr>
          <a:xfrm>
            <a:off x="11404634" y="4321319"/>
            <a:ext cx="461665" cy="1284748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 algn="ctr">
              <a:lnSpc>
                <a:spcPts val="1246"/>
              </a:lnSpc>
            </a:pPr>
            <a:r>
              <a:rPr sz="1182" dirty="0">
                <a:solidFill>
                  <a:srgbClr val="4D4D4D"/>
                </a:solidFill>
                <a:latin typeface="Calibri"/>
                <a:cs typeface="Calibri"/>
              </a:rPr>
              <a:t>Ч</a:t>
            </a:r>
            <a:r>
              <a:rPr lang="ru-RU" sz="1182" dirty="0" err="1">
                <a:solidFill>
                  <a:srgbClr val="4D4D4D"/>
                </a:solidFill>
                <a:latin typeface="Calibri"/>
                <a:cs typeface="Calibri"/>
              </a:rPr>
              <a:t>етырёхсторонний</a:t>
            </a:r>
            <a:r>
              <a:rPr lang="ru-RU" sz="1182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lang="ru-RU" sz="1182" b="1" dirty="0">
                <a:solidFill>
                  <a:srgbClr val="4D4D4D"/>
                </a:solidFill>
                <a:latin typeface="Calibri"/>
                <a:cs typeface="Calibri"/>
              </a:rPr>
              <a:t>ч</a:t>
            </a:r>
            <a:r>
              <a:rPr sz="1182" b="1" spc="-9" dirty="0" err="1">
                <a:solidFill>
                  <a:srgbClr val="4D4D4D"/>
                </a:solidFill>
                <a:latin typeface="Calibri"/>
                <a:cs typeface="Calibri"/>
              </a:rPr>
              <a:t>е</a:t>
            </a:r>
            <a:r>
              <a:rPr sz="1182" b="1" dirty="0" err="1">
                <a:solidFill>
                  <a:srgbClr val="4D4D4D"/>
                </a:solidFill>
                <a:latin typeface="Calibri"/>
                <a:cs typeface="Calibri"/>
              </a:rPr>
              <a:t>тырехрядный</a:t>
            </a:r>
            <a:endParaRPr lang="ru-RU" sz="1182" b="1" dirty="0">
              <a:solidFill>
                <a:srgbClr val="4D4D4D"/>
              </a:solidFill>
              <a:latin typeface="Calibri"/>
              <a:cs typeface="Calibri"/>
            </a:endParaRPr>
          </a:p>
          <a:p>
            <a:pPr marL="7701" algn="ctr">
              <a:lnSpc>
                <a:spcPts val="1246"/>
              </a:lnSpc>
            </a:pPr>
            <a:r>
              <a:rPr sz="1182" spc="24" dirty="0">
                <a:solidFill>
                  <a:srgbClr val="4D4D4D"/>
                </a:solidFill>
                <a:latin typeface="Calibri"/>
                <a:cs typeface="Calibri"/>
              </a:rPr>
              <a:t> </a:t>
            </a:r>
            <a:r>
              <a:rPr sz="1182" dirty="0">
                <a:solidFill>
                  <a:srgbClr val="4D4D4D"/>
                </a:solidFill>
                <a:latin typeface="Calibri"/>
                <a:cs typeface="Calibri"/>
              </a:rPr>
              <a:t>вин</a:t>
            </a:r>
            <a:r>
              <a:rPr sz="1182" spc="-24" dirty="0">
                <a:solidFill>
                  <a:srgbClr val="4D4D4D"/>
                </a:solidFill>
                <a:latin typeface="Calibri"/>
                <a:cs typeface="Calibri"/>
              </a:rPr>
              <a:t>т</a:t>
            </a:r>
            <a:r>
              <a:rPr sz="1182" dirty="0">
                <a:solidFill>
                  <a:srgbClr val="4D4D4D"/>
                </a:solidFill>
                <a:latin typeface="Calibri"/>
                <a:cs typeface="Calibri"/>
              </a:rPr>
              <a:t>овой</a:t>
            </a:r>
            <a:endParaRPr sz="1182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86702" y="4531944"/>
            <a:ext cx="153888" cy="78399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>
              <a:lnSpc>
                <a:spcPts val="1246"/>
              </a:lnSpc>
            </a:pPr>
            <a:r>
              <a:rPr sz="1182" b="1" spc="-18" dirty="0">
                <a:solidFill>
                  <a:srgbClr val="4D4D4D"/>
                </a:solidFill>
                <a:latin typeface="Calibri"/>
                <a:cs typeface="Calibri"/>
              </a:rPr>
              <a:t>К</a:t>
            </a:r>
            <a:r>
              <a:rPr sz="1182" b="1" spc="-12" dirty="0">
                <a:solidFill>
                  <a:srgbClr val="4D4D4D"/>
                </a:solidFill>
                <a:latin typeface="Calibri"/>
                <a:cs typeface="Calibri"/>
              </a:rPr>
              <a:t>о</a:t>
            </a:r>
            <a:r>
              <a:rPr sz="1182" b="1" dirty="0">
                <a:solidFill>
                  <a:srgbClr val="4D4D4D"/>
                </a:solidFill>
                <a:latin typeface="Calibri"/>
                <a:cs typeface="Calibri"/>
              </a:rPr>
              <a:t>льцевой</a:t>
            </a:r>
            <a:endParaRPr sz="1182" b="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5782" y="4427589"/>
            <a:ext cx="307777" cy="99269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7701" algn="ctr">
              <a:lnSpc>
                <a:spcPts val="1246"/>
              </a:lnSpc>
            </a:pPr>
            <a:r>
              <a:rPr lang="ru-RU" sz="1182" dirty="0">
                <a:solidFill>
                  <a:srgbClr val="4D4D4D"/>
                </a:solidFill>
                <a:latin typeface="Calibri"/>
                <a:cs typeface="Calibri"/>
              </a:rPr>
              <a:t>Двухсторонний </a:t>
            </a:r>
            <a:r>
              <a:rPr lang="ru-RU" sz="1182" b="1" dirty="0">
                <a:solidFill>
                  <a:srgbClr val="4D4D4D"/>
                </a:solidFill>
                <a:latin typeface="Calibri"/>
                <a:cs typeface="Calibri"/>
              </a:rPr>
              <a:t>двухрядный</a:t>
            </a:r>
            <a:endParaRPr sz="1182" b="1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68611" y="4295070"/>
            <a:ext cx="335798" cy="125773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246"/>
              </a:lnSpc>
            </a:pPr>
            <a:r>
              <a:rPr lang="ru-RU" sz="1182" dirty="0">
                <a:solidFill>
                  <a:srgbClr val="4D4D4D"/>
                </a:solidFill>
                <a:latin typeface="Calibri"/>
                <a:cs typeface="Calibri"/>
              </a:rPr>
              <a:t>Четырёхсторонний</a:t>
            </a:r>
            <a:endParaRPr sz="1182" dirty="0">
              <a:latin typeface="Calibri"/>
              <a:cs typeface="Calibri"/>
            </a:endParaRPr>
          </a:p>
          <a:p>
            <a:pPr algn="ctr">
              <a:spcBef>
                <a:spcPts val="21"/>
              </a:spcBef>
            </a:pPr>
            <a:r>
              <a:rPr lang="ru-RU" sz="1182" b="1" dirty="0">
                <a:solidFill>
                  <a:srgbClr val="4D4D4D"/>
                </a:solidFill>
                <a:latin typeface="Calibri"/>
                <a:cs typeface="Calibri"/>
              </a:rPr>
              <a:t>шестирядный</a:t>
            </a:r>
            <a:endParaRPr sz="1182" b="1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23525" y="1304504"/>
            <a:ext cx="1850657" cy="67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sz="1455" b="1" spc="52" dirty="0">
                <a:solidFill>
                  <a:srgbClr val="333333"/>
                </a:solidFill>
                <a:latin typeface="Calibri"/>
                <a:cs typeface="Calibri"/>
              </a:rPr>
              <a:t>Экономит </a:t>
            </a:r>
            <a:r>
              <a:rPr sz="1455" b="1" spc="42" dirty="0" err="1">
                <a:solidFill>
                  <a:srgbClr val="333333"/>
                </a:solidFill>
                <a:latin typeface="Calibri"/>
                <a:cs typeface="Calibri"/>
              </a:rPr>
              <a:t>объем</a:t>
            </a:r>
            <a:r>
              <a:rPr sz="1455" b="1" spc="42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55" b="1" spc="27" dirty="0" err="1">
                <a:solidFill>
                  <a:srgbClr val="333333"/>
                </a:solidFill>
                <a:latin typeface="Calibri"/>
                <a:cs typeface="Calibri"/>
              </a:rPr>
              <a:t>арми</a:t>
            </a:r>
            <a:r>
              <a:rPr sz="1455" b="1" spc="45" dirty="0" err="1">
                <a:solidFill>
                  <a:srgbClr val="333333"/>
                </a:solidFill>
                <a:latin typeface="Calibri"/>
                <a:cs typeface="Calibri"/>
              </a:rPr>
              <a:t>рования</a:t>
            </a:r>
            <a:r>
              <a:rPr sz="1455" b="1" spc="4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55" b="1" spc="33" dirty="0">
                <a:solidFill>
                  <a:srgbClr val="333333"/>
                </a:solidFill>
                <a:latin typeface="Calibri"/>
                <a:cs typeface="Calibri"/>
              </a:rPr>
              <a:t>ж/б</a:t>
            </a:r>
            <a:r>
              <a:rPr sz="1455" b="1" spc="-55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455" b="1" spc="42" dirty="0" err="1">
                <a:solidFill>
                  <a:srgbClr val="333333"/>
                </a:solidFill>
                <a:latin typeface="Calibri"/>
                <a:cs typeface="Calibri"/>
              </a:rPr>
              <a:t>конструкций</a:t>
            </a:r>
            <a:r>
              <a:rPr sz="1455" b="1" spc="42" dirty="0">
                <a:solidFill>
                  <a:srgbClr val="333333"/>
                </a:solidFill>
                <a:latin typeface="Calibri"/>
                <a:cs typeface="Calibri"/>
              </a:rPr>
              <a:t>  </a:t>
            </a:r>
            <a:r>
              <a:rPr lang="ru-RU" sz="1455" b="1" spc="42" dirty="0">
                <a:solidFill>
                  <a:srgbClr val="333333"/>
                </a:solidFill>
                <a:latin typeface="Calibri"/>
                <a:cs typeface="Calibri"/>
              </a:rPr>
              <a:t>до </a:t>
            </a:r>
            <a:r>
              <a:rPr sz="1455" b="1" spc="39" dirty="0">
                <a:solidFill>
                  <a:srgbClr val="333333"/>
                </a:solidFill>
                <a:latin typeface="Calibri"/>
                <a:cs typeface="Calibri"/>
              </a:rPr>
              <a:t>30%</a:t>
            </a:r>
            <a:endParaRPr sz="1455" b="1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3476" y="2844460"/>
            <a:ext cx="2326933" cy="1357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sz="1092" spc="55" dirty="0">
                <a:solidFill>
                  <a:srgbClr val="333333"/>
                </a:solidFill>
                <a:latin typeface="+mj-lt"/>
                <a:cs typeface="Calibri"/>
              </a:rPr>
              <a:t>Сохраняет </a:t>
            </a:r>
            <a:r>
              <a:rPr sz="1092" spc="49" dirty="0">
                <a:solidFill>
                  <a:srgbClr val="333333"/>
                </a:solidFill>
                <a:latin typeface="+mj-lt"/>
                <a:cs typeface="Calibri"/>
              </a:rPr>
              <a:t>геометрическую </a:t>
            </a:r>
            <a:r>
              <a:rPr sz="1092" spc="33" dirty="0">
                <a:solidFill>
                  <a:srgbClr val="333333"/>
                </a:solidFill>
                <a:latin typeface="+mj-lt"/>
                <a:cs typeface="Calibri"/>
              </a:rPr>
              <a:t>ось, </a:t>
            </a:r>
            <a:r>
              <a:rPr sz="1092" spc="36" dirty="0">
                <a:solidFill>
                  <a:srgbClr val="333333"/>
                </a:solidFill>
                <a:latin typeface="+mj-lt"/>
                <a:cs typeface="Calibri"/>
              </a:rPr>
              <a:t>по </a:t>
            </a:r>
            <a:r>
              <a:rPr sz="1092" spc="27" dirty="0" err="1">
                <a:solidFill>
                  <a:srgbClr val="333333"/>
                </a:solidFill>
                <a:latin typeface="+mj-lt"/>
                <a:cs typeface="Calibri"/>
              </a:rPr>
              <a:t>длине</a:t>
            </a:r>
            <a:r>
              <a:rPr sz="1092" spc="27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sz="1092" spc="42" dirty="0" err="1">
                <a:solidFill>
                  <a:srgbClr val="333333"/>
                </a:solidFill>
                <a:latin typeface="+mj-lt"/>
                <a:cs typeface="Calibri"/>
              </a:rPr>
              <a:t>армату</a:t>
            </a:r>
            <a:r>
              <a:rPr lang="ru-RU" sz="1092" spc="42" dirty="0">
                <a:solidFill>
                  <a:srgbClr val="333333"/>
                </a:solidFill>
                <a:latin typeface="+mj-lt"/>
                <a:cs typeface="Calibri"/>
              </a:rPr>
              <a:t>р</a:t>
            </a:r>
            <a:r>
              <a:rPr sz="1092" spc="42" dirty="0" err="1">
                <a:solidFill>
                  <a:srgbClr val="333333"/>
                </a:solidFill>
                <a:latin typeface="+mj-lt"/>
                <a:cs typeface="Calibri"/>
              </a:rPr>
              <a:t>ного</a:t>
            </a:r>
            <a:r>
              <a:rPr sz="1092" spc="42" dirty="0">
                <a:solidFill>
                  <a:srgbClr val="333333"/>
                </a:solidFill>
                <a:latin typeface="+mj-lt"/>
                <a:cs typeface="Calibri"/>
              </a:rPr>
              <a:t>  стержня. </a:t>
            </a:r>
            <a:r>
              <a:rPr sz="1092" spc="39" dirty="0">
                <a:solidFill>
                  <a:srgbClr val="333333"/>
                </a:solidFill>
                <a:latin typeface="+mj-lt"/>
                <a:cs typeface="Calibri"/>
              </a:rPr>
              <a:t>Гарантирует </a:t>
            </a:r>
            <a:r>
              <a:rPr sz="1092" spc="42" dirty="0">
                <a:solidFill>
                  <a:srgbClr val="333333"/>
                </a:solidFill>
                <a:latin typeface="+mj-lt"/>
                <a:cs typeface="Calibri"/>
              </a:rPr>
              <a:t>равнопрочный </a:t>
            </a:r>
            <a:r>
              <a:rPr sz="1092" spc="82" dirty="0">
                <a:solidFill>
                  <a:srgbClr val="333333"/>
                </a:solidFill>
                <a:latin typeface="+mj-lt"/>
                <a:cs typeface="Calibri"/>
              </a:rPr>
              <a:t>стык </a:t>
            </a:r>
            <a:r>
              <a:rPr sz="1092" spc="18" dirty="0">
                <a:solidFill>
                  <a:srgbClr val="333333"/>
                </a:solidFill>
                <a:latin typeface="+mj-lt"/>
                <a:cs typeface="Calibri"/>
              </a:rPr>
              <a:t>и</a:t>
            </a:r>
            <a:r>
              <a:rPr sz="1092" spc="-112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sz="1092" spc="52" dirty="0">
                <a:solidFill>
                  <a:srgbClr val="333333"/>
                </a:solidFill>
                <a:latin typeface="+mj-lt"/>
                <a:cs typeface="Calibri"/>
              </a:rPr>
              <a:t>постоянный  </a:t>
            </a:r>
            <a:r>
              <a:rPr sz="1092" spc="58" dirty="0">
                <a:solidFill>
                  <a:srgbClr val="333333"/>
                </a:solidFill>
                <a:latin typeface="+mj-lt"/>
                <a:cs typeface="Calibri"/>
              </a:rPr>
              <a:t>коэффицент </a:t>
            </a:r>
            <a:r>
              <a:rPr sz="1092" spc="39" dirty="0">
                <a:solidFill>
                  <a:srgbClr val="333333"/>
                </a:solidFill>
                <a:latin typeface="+mj-lt"/>
                <a:cs typeface="Calibri"/>
              </a:rPr>
              <a:t>армирования. </a:t>
            </a:r>
            <a:r>
              <a:rPr sz="1092" spc="45" dirty="0">
                <a:solidFill>
                  <a:srgbClr val="333333"/>
                </a:solidFill>
                <a:latin typeface="+mj-lt"/>
                <a:cs typeface="Calibri"/>
              </a:rPr>
              <a:t>Обеспечивает </a:t>
            </a:r>
            <a:r>
              <a:rPr sz="1092" spc="67" dirty="0">
                <a:solidFill>
                  <a:srgbClr val="333333"/>
                </a:solidFill>
                <a:latin typeface="+mj-lt"/>
                <a:cs typeface="Calibri"/>
              </a:rPr>
              <a:t>высокую  </a:t>
            </a:r>
            <a:r>
              <a:rPr sz="1092" spc="45" dirty="0">
                <a:solidFill>
                  <a:srgbClr val="333333"/>
                </a:solidFill>
                <a:latin typeface="+mj-lt"/>
                <a:cs typeface="Calibri"/>
              </a:rPr>
              <a:t>анкерующую </a:t>
            </a:r>
            <a:r>
              <a:rPr sz="1092" spc="58" dirty="0">
                <a:solidFill>
                  <a:srgbClr val="333333"/>
                </a:solidFill>
                <a:latin typeface="+mj-lt"/>
                <a:cs typeface="Calibri"/>
              </a:rPr>
              <a:t>способность </a:t>
            </a:r>
            <a:r>
              <a:rPr sz="1092" spc="18" dirty="0">
                <a:solidFill>
                  <a:srgbClr val="333333"/>
                </a:solidFill>
                <a:latin typeface="+mj-lt"/>
                <a:cs typeface="Calibri"/>
              </a:rPr>
              <a:t>и </a:t>
            </a:r>
            <a:r>
              <a:rPr sz="1092" spc="52" dirty="0">
                <a:solidFill>
                  <a:srgbClr val="333333"/>
                </a:solidFill>
                <a:latin typeface="+mj-lt"/>
                <a:cs typeface="Calibri"/>
              </a:rPr>
              <a:t>трещиностойкость </a:t>
            </a:r>
            <a:r>
              <a:rPr sz="1092" spc="85" dirty="0">
                <a:solidFill>
                  <a:srgbClr val="333333"/>
                </a:solidFill>
                <a:latin typeface="+mj-lt"/>
                <a:cs typeface="Calibri"/>
              </a:rPr>
              <a:t>в</a:t>
            </a:r>
            <a:r>
              <a:rPr sz="1092" spc="-112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sz="1092" spc="27" dirty="0" err="1" smtClean="0">
                <a:solidFill>
                  <a:srgbClr val="333333"/>
                </a:solidFill>
                <a:latin typeface="+mj-lt"/>
                <a:cs typeface="Calibri"/>
              </a:rPr>
              <a:t>бетоне</a:t>
            </a:r>
            <a:r>
              <a:rPr lang="ru-RU" sz="1092" spc="27" dirty="0" smtClean="0">
                <a:solidFill>
                  <a:srgbClr val="333333"/>
                </a:solidFill>
                <a:latin typeface="+mj-lt"/>
                <a:cs typeface="Calibri"/>
              </a:rPr>
              <a:t>.</a:t>
            </a:r>
            <a:endParaRPr sz="1092" dirty="0">
              <a:latin typeface="+mj-lt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/>
              <p:cNvSpPr txBox="1"/>
              <p:nvPr/>
            </p:nvSpPr>
            <p:spPr>
              <a:xfrm>
                <a:off x="6938346" y="1299870"/>
                <a:ext cx="2103938" cy="67063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7701" marR="3081">
                  <a:lnSpc>
                    <a:spcPct val="100800"/>
                  </a:lnSpc>
                </a:pPr>
                <a:r>
                  <a:rPr lang="ru-RU" sz="1455" b="1" spc="58" dirty="0" smtClean="0">
                    <a:solidFill>
                      <a:srgbClr val="333333"/>
                    </a:solidFill>
                    <a:latin typeface="Calibri"/>
                    <a:cs typeface="Calibri"/>
                  </a:rPr>
                  <a:t>Сокращает </a:t>
                </a:r>
                <a:r>
                  <a:rPr lang="ru-RU" sz="1455" b="1" spc="52" dirty="0">
                    <a:solidFill>
                      <a:srgbClr val="333333"/>
                    </a:solidFill>
                    <a:latin typeface="Calibri"/>
                    <a:cs typeface="Calibri"/>
                  </a:rPr>
                  <a:t>время  </a:t>
                </a:r>
                <a:r>
                  <a:rPr lang="ru-RU" sz="1455" b="1" spc="61" dirty="0">
                    <a:solidFill>
                      <a:srgbClr val="333333"/>
                    </a:solidFill>
                    <a:latin typeface="Calibri"/>
                    <a:cs typeface="Calibri"/>
                  </a:rPr>
                  <a:t>стыкования</a:t>
                </a:r>
                <a:r>
                  <a:rPr lang="ru-RU" sz="1455" b="1" spc="-18" dirty="0">
                    <a:solidFill>
                      <a:srgbClr val="333333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455" b="1" spc="61" dirty="0">
                    <a:solidFill>
                      <a:srgbClr val="333333"/>
                    </a:solidFill>
                    <a:latin typeface="Calibri"/>
                    <a:cs typeface="Calibri"/>
                  </a:rPr>
                  <a:t>арматуры в </a:t>
                </a:r>
                <a:r>
                  <a:rPr lang="ru-RU" sz="1455" b="1" spc="61" dirty="0" smtClean="0">
                    <a:solidFill>
                      <a:srgbClr val="333333"/>
                    </a:solidFill>
                    <a:latin typeface="Calibri"/>
                    <a:cs typeface="Calibri"/>
                  </a:rPr>
                  <a:t>2</a:t>
                </a:r>
                <a14:m>
                  <m:oMath xmlns:m="http://schemas.openxmlformats.org/officeDocument/2006/math">
                    <m:r>
                      <a:rPr lang="en-US" sz="1455" b="1" i="1" spc="61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Calibri"/>
                      </a:rPr>
                      <m:t>/</m:t>
                    </m:r>
                  </m:oMath>
                </a14:m>
                <a:r>
                  <a:rPr lang="ru-RU" sz="1455" b="1" dirty="0" smtClean="0">
                    <a:latin typeface="Calibri"/>
                    <a:cs typeface="Calibri"/>
                  </a:rPr>
                  <a:t>10 </a:t>
                </a:r>
                <a:r>
                  <a:rPr lang="ru-RU" sz="1455" b="1" dirty="0">
                    <a:latin typeface="Calibri"/>
                    <a:cs typeface="Calibri"/>
                  </a:rPr>
                  <a:t>раз </a:t>
                </a:r>
                <a:endParaRPr sz="1455" b="1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346" y="1299870"/>
                <a:ext cx="2103938" cy="670633"/>
              </a:xfrm>
              <a:prstGeom prst="rect">
                <a:avLst/>
              </a:prstGeom>
              <a:blipFill>
                <a:blip r:embed="rId6"/>
                <a:stretch>
                  <a:fillRect l="-4928" t="-8182" r="-6667" b="-1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ject 18"/>
          <p:cNvSpPr txBox="1"/>
          <p:nvPr/>
        </p:nvSpPr>
        <p:spPr>
          <a:xfrm>
            <a:off x="4623525" y="2892297"/>
            <a:ext cx="1850657" cy="1188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sz="1092" spc="58" dirty="0">
                <a:solidFill>
                  <a:srgbClr val="333333"/>
                </a:solidFill>
                <a:latin typeface="+mj-lt"/>
                <a:cs typeface="Calibri"/>
              </a:rPr>
              <a:t>Сокращает</a:t>
            </a:r>
            <a:r>
              <a:rPr sz="1092" spc="-33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sz="1092" spc="55" dirty="0">
                <a:solidFill>
                  <a:srgbClr val="333333"/>
                </a:solidFill>
                <a:latin typeface="+mj-lt"/>
                <a:cs typeface="Calibri"/>
              </a:rPr>
              <a:t>численность  </a:t>
            </a:r>
            <a:r>
              <a:rPr sz="1092" spc="18" dirty="0">
                <a:solidFill>
                  <a:srgbClr val="333333"/>
                </a:solidFill>
                <a:latin typeface="+mj-lt"/>
                <a:cs typeface="Calibri"/>
              </a:rPr>
              <a:t>и </a:t>
            </a:r>
            <a:r>
              <a:rPr sz="1092" spc="55" dirty="0">
                <a:solidFill>
                  <a:srgbClr val="333333"/>
                </a:solidFill>
                <a:latin typeface="+mj-lt"/>
                <a:cs typeface="Calibri"/>
              </a:rPr>
              <a:t>снижает </a:t>
            </a:r>
            <a:r>
              <a:rPr sz="1092" spc="45" dirty="0">
                <a:solidFill>
                  <a:srgbClr val="333333"/>
                </a:solidFill>
                <a:latin typeface="+mj-lt"/>
                <a:cs typeface="Calibri"/>
              </a:rPr>
              <a:t>требования </a:t>
            </a:r>
            <a:r>
              <a:rPr sz="1092" spc="55" dirty="0">
                <a:solidFill>
                  <a:srgbClr val="333333"/>
                </a:solidFill>
                <a:latin typeface="+mj-lt"/>
                <a:cs typeface="Calibri"/>
              </a:rPr>
              <a:t>к  </a:t>
            </a:r>
            <a:r>
              <a:rPr sz="1092" spc="49" dirty="0">
                <a:solidFill>
                  <a:srgbClr val="333333"/>
                </a:solidFill>
                <a:latin typeface="+mj-lt"/>
                <a:cs typeface="Calibri"/>
              </a:rPr>
              <a:t>квалификации</a:t>
            </a:r>
            <a:r>
              <a:rPr sz="1092" spc="-18" dirty="0">
                <a:solidFill>
                  <a:srgbClr val="333333"/>
                </a:solidFill>
                <a:latin typeface="+mj-lt"/>
                <a:cs typeface="Calibri"/>
              </a:rPr>
              <a:t> </a:t>
            </a:r>
            <a:r>
              <a:rPr sz="1092" spc="39" dirty="0" err="1">
                <a:solidFill>
                  <a:srgbClr val="333333"/>
                </a:solidFill>
                <a:latin typeface="+mj-lt"/>
                <a:cs typeface="Calibri"/>
              </a:rPr>
              <a:t>рабочего</a:t>
            </a:r>
            <a:r>
              <a:rPr sz="1092" spc="39" dirty="0">
                <a:solidFill>
                  <a:srgbClr val="333333"/>
                </a:solidFill>
                <a:latin typeface="+mj-lt"/>
                <a:cs typeface="Calibri"/>
              </a:rPr>
              <a:t>  </a:t>
            </a:r>
            <a:r>
              <a:rPr sz="1092" spc="39" dirty="0" err="1">
                <a:solidFill>
                  <a:srgbClr val="333333"/>
                </a:solidFill>
                <a:latin typeface="+mj-lt"/>
                <a:cs typeface="Calibri"/>
              </a:rPr>
              <a:t>персонала</a:t>
            </a:r>
            <a:r>
              <a:rPr sz="1092" spc="39" dirty="0">
                <a:solidFill>
                  <a:srgbClr val="333333"/>
                </a:solidFill>
                <a:latin typeface="+mj-lt"/>
                <a:cs typeface="Calibri"/>
              </a:rPr>
              <a:t>.</a:t>
            </a:r>
            <a:r>
              <a:rPr lang="ru-RU" sz="1092" spc="39" dirty="0">
                <a:solidFill>
                  <a:srgbClr val="333333"/>
                </a:solidFill>
                <a:latin typeface="+mj-lt"/>
                <a:cs typeface="Calibri"/>
              </a:rPr>
              <a:t> Исключает затраты на покупку дополнительного </a:t>
            </a:r>
            <a:r>
              <a:rPr lang="ru-RU" sz="1092" spc="39" dirty="0" smtClean="0">
                <a:solidFill>
                  <a:srgbClr val="333333"/>
                </a:solidFill>
                <a:latin typeface="+mj-lt"/>
                <a:cs typeface="Calibri"/>
              </a:rPr>
              <a:t>оборудования.</a:t>
            </a:r>
            <a:endParaRPr sz="1092" dirty="0">
              <a:latin typeface="+mj-lt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811091" y="563212"/>
            <a:ext cx="684211" cy="528366"/>
          </a:xfrm>
          <a:custGeom>
            <a:avLst/>
            <a:gdLst/>
            <a:ahLst/>
            <a:cxnLst/>
            <a:rect l="l" t="t" r="r" b="b"/>
            <a:pathLst>
              <a:path w="864234" h="667385">
                <a:moveTo>
                  <a:pt x="84416" y="143189"/>
                </a:moveTo>
                <a:lnTo>
                  <a:pt x="75107" y="143189"/>
                </a:lnTo>
                <a:lnTo>
                  <a:pt x="45901" y="149169"/>
                </a:lnTo>
                <a:lnTo>
                  <a:pt x="22024" y="165467"/>
                </a:lnTo>
                <a:lnTo>
                  <a:pt x="5911" y="189620"/>
                </a:lnTo>
                <a:lnTo>
                  <a:pt x="0" y="219166"/>
                </a:lnTo>
                <a:lnTo>
                  <a:pt x="5924" y="248728"/>
                </a:lnTo>
                <a:lnTo>
                  <a:pt x="22024" y="272859"/>
                </a:lnTo>
                <a:lnTo>
                  <a:pt x="45901" y="289153"/>
                </a:lnTo>
                <a:lnTo>
                  <a:pt x="75107" y="295132"/>
                </a:lnTo>
                <a:lnTo>
                  <a:pt x="81233" y="295132"/>
                </a:lnTo>
                <a:lnTo>
                  <a:pt x="80408" y="303112"/>
                </a:lnTo>
                <a:lnTo>
                  <a:pt x="79807" y="311158"/>
                </a:lnTo>
                <a:lnTo>
                  <a:pt x="79441" y="319266"/>
                </a:lnTo>
                <a:lnTo>
                  <a:pt x="79316" y="327435"/>
                </a:lnTo>
                <a:lnTo>
                  <a:pt x="82334" y="368105"/>
                </a:lnTo>
                <a:lnTo>
                  <a:pt x="91166" y="407279"/>
                </a:lnTo>
                <a:lnTo>
                  <a:pt x="105480" y="444395"/>
                </a:lnTo>
                <a:lnTo>
                  <a:pt x="124947" y="478890"/>
                </a:lnTo>
                <a:lnTo>
                  <a:pt x="149244" y="510214"/>
                </a:lnTo>
                <a:lnTo>
                  <a:pt x="178011" y="537775"/>
                </a:lnTo>
                <a:lnTo>
                  <a:pt x="210946" y="561040"/>
                </a:lnTo>
                <a:lnTo>
                  <a:pt x="210946" y="617740"/>
                </a:lnTo>
                <a:lnTo>
                  <a:pt x="214800" y="636987"/>
                </a:lnTo>
                <a:lnTo>
                  <a:pt x="225302" y="652726"/>
                </a:lnTo>
                <a:lnTo>
                  <a:pt x="240861" y="663348"/>
                </a:lnTo>
                <a:lnTo>
                  <a:pt x="259887" y="667246"/>
                </a:lnTo>
                <a:lnTo>
                  <a:pt x="357800" y="667246"/>
                </a:lnTo>
                <a:lnTo>
                  <a:pt x="376831" y="663348"/>
                </a:lnTo>
                <a:lnTo>
                  <a:pt x="392389" y="652726"/>
                </a:lnTo>
                <a:lnTo>
                  <a:pt x="402889" y="636987"/>
                </a:lnTo>
                <a:lnTo>
                  <a:pt x="403669" y="633090"/>
                </a:lnTo>
                <a:lnTo>
                  <a:pt x="251521" y="633090"/>
                </a:lnTo>
                <a:lnTo>
                  <a:pt x="244715" y="626200"/>
                </a:lnTo>
                <a:lnTo>
                  <a:pt x="244715" y="544842"/>
                </a:lnTo>
                <a:lnTo>
                  <a:pt x="241322" y="539083"/>
                </a:lnTo>
                <a:lnTo>
                  <a:pt x="235888" y="536098"/>
                </a:lnTo>
                <a:lnTo>
                  <a:pt x="200490" y="512243"/>
                </a:lnTo>
                <a:lnTo>
                  <a:pt x="170382" y="482864"/>
                </a:lnTo>
                <a:lnTo>
                  <a:pt x="146076" y="448827"/>
                </a:lnTo>
                <a:lnTo>
                  <a:pt x="128082" y="411000"/>
                </a:lnTo>
                <a:lnTo>
                  <a:pt x="116912" y="370247"/>
                </a:lnTo>
                <a:lnTo>
                  <a:pt x="113075" y="327435"/>
                </a:lnTo>
                <a:lnTo>
                  <a:pt x="116150" y="289001"/>
                </a:lnTo>
                <a:lnTo>
                  <a:pt x="122984" y="260997"/>
                </a:lnTo>
                <a:lnTo>
                  <a:pt x="75107" y="260997"/>
                </a:lnTo>
                <a:lnTo>
                  <a:pt x="59025" y="257703"/>
                </a:lnTo>
                <a:lnTo>
                  <a:pt x="45868" y="248709"/>
                </a:lnTo>
                <a:lnTo>
                  <a:pt x="37011" y="235429"/>
                </a:lnTo>
                <a:lnTo>
                  <a:pt x="33758" y="219166"/>
                </a:lnTo>
                <a:lnTo>
                  <a:pt x="37011" y="202898"/>
                </a:lnTo>
                <a:lnTo>
                  <a:pt x="45880" y="189600"/>
                </a:lnTo>
                <a:lnTo>
                  <a:pt x="59025" y="180627"/>
                </a:lnTo>
                <a:lnTo>
                  <a:pt x="75107" y="177334"/>
                </a:lnTo>
                <a:lnTo>
                  <a:pt x="84416" y="177334"/>
                </a:lnTo>
                <a:lnTo>
                  <a:pt x="91976" y="169691"/>
                </a:lnTo>
                <a:lnTo>
                  <a:pt x="91976" y="150833"/>
                </a:lnTo>
                <a:lnTo>
                  <a:pt x="84416" y="143189"/>
                </a:lnTo>
                <a:close/>
              </a:path>
              <a:path w="864234" h="667385">
                <a:moveTo>
                  <a:pt x="548538" y="598840"/>
                </a:moveTo>
                <a:lnTo>
                  <a:pt x="514780" y="598840"/>
                </a:lnTo>
                <a:lnTo>
                  <a:pt x="514780" y="617740"/>
                </a:lnTo>
                <a:lnTo>
                  <a:pt x="518632" y="636987"/>
                </a:lnTo>
                <a:lnTo>
                  <a:pt x="529131" y="652726"/>
                </a:lnTo>
                <a:lnTo>
                  <a:pt x="544690" y="663348"/>
                </a:lnTo>
                <a:lnTo>
                  <a:pt x="563721" y="667246"/>
                </a:lnTo>
                <a:lnTo>
                  <a:pt x="661613" y="667246"/>
                </a:lnTo>
                <a:lnTo>
                  <a:pt x="680648" y="663348"/>
                </a:lnTo>
                <a:lnTo>
                  <a:pt x="696206" y="652726"/>
                </a:lnTo>
                <a:lnTo>
                  <a:pt x="706703" y="636987"/>
                </a:lnTo>
                <a:lnTo>
                  <a:pt x="707482" y="633090"/>
                </a:lnTo>
                <a:lnTo>
                  <a:pt x="555344" y="633090"/>
                </a:lnTo>
                <a:lnTo>
                  <a:pt x="548538" y="626200"/>
                </a:lnTo>
                <a:lnTo>
                  <a:pt x="548538" y="598840"/>
                </a:lnTo>
                <a:close/>
              </a:path>
              <a:path w="864234" h="667385">
                <a:moveTo>
                  <a:pt x="540978" y="564694"/>
                </a:moveTo>
                <a:lnTo>
                  <a:pt x="380543" y="564694"/>
                </a:lnTo>
                <a:lnTo>
                  <a:pt x="372983" y="572338"/>
                </a:lnTo>
                <a:lnTo>
                  <a:pt x="372983" y="626200"/>
                </a:lnTo>
                <a:lnTo>
                  <a:pt x="366177" y="633090"/>
                </a:lnTo>
                <a:lnTo>
                  <a:pt x="403669" y="633090"/>
                </a:lnTo>
                <a:lnTo>
                  <a:pt x="406741" y="617740"/>
                </a:lnTo>
                <a:lnTo>
                  <a:pt x="406741" y="598840"/>
                </a:lnTo>
                <a:lnTo>
                  <a:pt x="548538" y="598840"/>
                </a:lnTo>
                <a:lnTo>
                  <a:pt x="548538" y="572338"/>
                </a:lnTo>
                <a:lnTo>
                  <a:pt x="540978" y="564694"/>
                </a:lnTo>
                <a:close/>
              </a:path>
              <a:path w="864234" h="667385">
                <a:moveTo>
                  <a:pt x="588657" y="63090"/>
                </a:moveTo>
                <a:lnTo>
                  <a:pt x="582606" y="65401"/>
                </a:lnTo>
                <a:lnTo>
                  <a:pt x="577853" y="69840"/>
                </a:lnTo>
                <a:lnTo>
                  <a:pt x="575050" y="75997"/>
                </a:lnTo>
                <a:lnTo>
                  <a:pt x="574836" y="82531"/>
                </a:lnTo>
                <a:lnTo>
                  <a:pt x="574921" y="83027"/>
                </a:lnTo>
                <a:lnTo>
                  <a:pt x="577113" y="88900"/>
                </a:lnTo>
                <a:lnTo>
                  <a:pt x="581502" y="93708"/>
                </a:lnTo>
                <a:lnTo>
                  <a:pt x="587594" y="96541"/>
                </a:lnTo>
                <a:lnTo>
                  <a:pt x="618892" y="106396"/>
                </a:lnTo>
                <a:lnTo>
                  <a:pt x="648124" y="120339"/>
                </a:lnTo>
                <a:lnTo>
                  <a:pt x="674965" y="138071"/>
                </a:lnTo>
                <a:lnTo>
                  <a:pt x="699088" y="159293"/>
                </a:lnTo>
                <a:lnTo>
                  <a:pt x="700188" y="160937"/>
                </a:lnTo>
                <a:lnTo>
                  <a:pt x="701570" y="162382"/>
                </a:lnTo>
                <a:lnTo>
                  <a:pt x="732564" y="201961"/>
                </a:lnTo>
                <a:lnTo>
                  <a:pt x="753903" y="246421"/>
                </a:lnTo>
                <a:lnTo>
                  <a:pt x="756060" y="252442"/>
                </a:lnTo>
                <a:lnTo>
                  <a:pt x="761379" y="256725"/>
                </a:lnTo>
                <a:lnTo>
                  <a:pt x="824571" y="264735"/>
                </a:lnTo>
                <a:lnTo>
                  <a:pt x="830383" y="271384"/>
                </a:lnTo>
                <a:lnTo>
                  <a:pt x="830383" y="373150"/>
                </a:lnTo>
                <a:lnTo>
                  <a:pt x="824571" y="379799"/>
                </a:lnTo>
                <a:lnTo>
                  <a:pt x="764709" y="387380"/>
                </a:lnTo>
                <a:lnTo>
                  <a:pt x="759243" y="391998"/>
                </a:lnTo>
                <a:lnTo>
                  <a:pt x="744868" y="430172"/>
                </a:lnTo>
                <a:lnTo>
                  <a:pt x="707436" y="486479"/>
                </a:lnTo>
                <a:lnTo>
                  <a:pt x="679047" y="513460"/>
                </a:lnTo>
                <a:lnTo>
                  <a:pt x="676806" y="518277"/>
                </a:lnTo>
                <a:lnTo>
                  <a:pt x="676806" y="626200"/>
                </a:lnTo>
                <a:lnTo>
                  <a:pt x="669990" y="633090"/>
                </a:lnTo>
                <a:lnTo>
                  <a:pt x="707482" y="633090"/>
                </a:lnTo>
                <a:lnTo>
                  <a:pt x="710554" y="617740"/>
                </a:lnTo>
                <a:lnTo>
                  <a:pt x="710554" y="531240"/>
                </a:lnTo>
                <a:lnTo>
                  <a:pt x="734647" y="506928"/>
                </a:lnTo>
                <a:lnTo>
                  <a:pt x="755385" y="479931"/>
                </a:lnTo>
                <a:lnTo>
                  <a:pt x="772565" y="450553"/>
                </a:lnTo>
                <a:lnTo>
                  <a:pt x="785986" y="419097"/>
                </a:lnTo>
                <a:lnTo>
                  <a:pt x="821074" y="414647"/>
                </a:lnTo>
                <a:lnTo>
                  <a:pt x="838156" y="409149"/>
                </a:lnTo>
                <a:lnTo>
                  <a:pt x="851806" y="398199"/>
                </a:lnTo>
                <a:lnTo>
                  <a:pt x="860854" y="383139"/>
                </a:lnTo>
                <a:lnTo>
                  <a:pt x="864130" y="365308"/>
                </a:lnTo>
                <a:lnTo>
                  <a:pt x="864130" y="279227"/>
                </a:lnTo>
                <a:lnTo>
                  <a:pt x="838156" y="235381"/>
                </a:lnTo>
                <a:lnTo>
                  <a:pt x="781871" y="224914"/>
                </a:lnTo>
                <a:lnTo>
                  <a:pt x="771968" y="203224"/>
                </a:lnTo>
                <a:lnTo>
                  <a:pt x="760215" y="182506"/>
                </a:lnTo>
                <a:lnTo>
                  <a:pt x="746705" y="162892"/>
                </a:lnTo>
                <a:lnTo>
                  <a:pt x="731537" y="144519"/>
                </a:lnTo>
                <a:lnTo>
                  <a:pt x="737878" y="117347"/>
                </a:lnTo>
                <a:lnTo>
                  <a:pt x="703193" y="117347"/>
                </a:lnTo>
                <a:lnTo>
                  <a:pt x="693588" y="109763"/>
                </a:lnTo>
                <a:lnTo>
                  <a:pt x="683663" y="102631"/>
                </a:lnTo>
                <a:lnTo>
                  <a:pt x="673439" y="95965"/>
                </a:lnTo>
                <a:lnTo>
                  <a:pt x="662932" y="89777"/>
                </a:lnTo>
                <a:lnTo>
                  <a:pt x="670194" y="75118"/>
                </a:lnTo>
                <a:lnTo>
                  <a:pt x="632273" y="75118"/>
                </a:lnTo>
                <a:lnTo>
                  <a:pt x="623208" y="71664"/>
                </a:lnTo>
                <a:lnTo>
                  <a:pt x="614029" y="68538"/>
                </a:lnTo>
                <a:lnTo>
                  <a:pt x="604743" y="65751"/>
                </a:lnTo>
                <a:lnTo>
                  <a:pt x="595353" y="63317"/>
                </a:lnTo>
                <a:lnTo>
                  <a:pt x="588657" y="63090"/>
                </a:lnTo>
                <a:close/>
              </a:path>
              <a:path w="864234" h="667385">
                <a:moveTo>
                  <a:pt x="378093" y="56029"/>
                </a:moveTo>
                <a:lnTo>
                  <a:pt x="347622" y="56029"/>
                </a:lnTo>
                <a:lnTo>
                  <a:pt x="306671" y="59185"/>
                </a:lnTo>
                <a:lnTo>
                  <a:pt x="267650" y="68341"/>
                </a:lnTo>
                <a:lnTo>
                  <a:pt x="231021" y="83027"/>
                </a:lnTo>
                <a:lnTo>
                  <a:pt x="197249" y="102773"/>
                </a:lnTo>
                <a:lnTo>
                  <a:pt x="166797" y="127112"/>
                </a:lnTo>
                <a:lnTo>
                  <a:pt x="140129" y="155572"/>
                </a:lnTo>
                <a:lnTo>
                  <a:pt x="117708" y="187686"/>
                </a:lnTo>
                <a:lnTo>
                  <a:pt x="99998" y="222984"/>
                </a:lnTo>
                <a:lnTo>
                  <a:pt x="87463" y="260997"/>
                </a:lnTo>
                <a:lnTo>
                  <a:pt x="122984" y="260997"/>
                </a:lnTo>
                <a:lnTo>
                  <a:pt x="125052" y="252523"/>
                </a:lnTo>
                <a:lnTo>
                  <a:pt x="139294" y="218493"/>
                </a:lnTo>
                <a:lnTo>
                  <a:pt x="181851" y="159746"/>
                </a:lnTo>
                <a:lnTo>
                  <a:pt x="239927" y="116697"/>
                </a:lnTo>
                <a:lnTo>
                  <a:pt x="309629" y="93286"/>
                </a:lnTo>
                <a:lnTo>
                  <a:pt x="347622" y="90175"/>
                </a:lnTo>
                <a:lnTo>
                  <a:pt x="378093" y="90175"/>
                </a:lnTo>
                <a:lnTo>
                  <a:pt x="385653" y="82531"/>
                </a:lnTo>
                <a:lnTo>
                  <a:pt x="385653" y="63673"/>
                </a:lnTo>
                <a:lnTo>
                  <a:pt x="378093" y="56029"/>
                </a:lnTo>
                <a:close/>
              </a:path>
              <a:path w="864234" h="667385">
                <a:moveTo>
                  <a:pt x="756812" y="36208"/>
                </a:moveTo>
                <a:lnTo>
                  <a:pt x="722135" y="36208"/>
                </a:lnTo>
                <a:lnTo>
                  <a:pt x="703193" y="117347"/>
                </a:lnTo>
                <a:lnTo>
                  <a:pt x="737878" y="117347"/>
                </a:lnTo>
                <a:lnTo>
                  <a:pt x="756812" y="36208"/>
                </a:lnTo>
                <a:close/>
              </a:path>
              <a:path w="864234" h="667385">
                <a:moveTo>
                  <a:pt x="749108" y="0"/>
                </a:moveTo>
                <a:lnTo>
                  <a:pt x="740197" y="0"/>
                </a:lnTo>
                <a:lnTo>
                  <a:pt x="705535" y="5455"/>
                </a:lnTo>
                <a:lnTo>
                  <a:pt x="674652" y="20808"/>
                </a:lnTo>
                <a:lnTo>
                  <a:pt x="649561" y="44536"/>
                </a:lnTo>
                <a:lnTo>
                  <a:pt x="632273" y="75118"/>
                </a:lnTo>
                <a:lnTo>
                  <a:pt x="670194" y="75118"/>
                </a:lnTo>
                <a:lnTo>
                  <a:pt x="672303" y="70861"/>
                </a:lnTo>
                <a:lnTo>
                  <a:pt x="685858" y="55194"/>
                </a:lnTo>
                <a:lnTo>
                  <a:pt x="702751" y="43427"/>
                </a:lnTo>
                <a:lnTo>
                  <a:pt x="722135" y="36208"/>
                </a:lnTo>
                <a:lnTo>
                  <a:pt x="756812" y="36208"/>
                </a:lnTo>
                <a:lnTo>
                  <a:pt x="761547" y="15915"/>
                </a:lnTo>
                <a:lnTo>
                  <a:pt x="760374" y="10575"/>
                </a:lnTo>
                <a:lnTo>
                  <a:pt x="753977" y="2387"/>
                </a:lnTo>
                <a:lnTo>
                  <a:pt x="749108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5325144" y="708061"/>
            <a:ext cx="31535" cy="31535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1308" y="0"/>
                </a:moveTo>
                <a:lnTo>
                  <a:pt x="12439" y="0"/>
                </a:lnTo>
                <a:lnTo>
                  <a:pt x="8083" y="1821"/>
                </a:lnTo>
                <a:lnTo>
                  <a:pt x="1800" y="8177"/>
                </a:lnTo>
                <a:lnTo>
                  <a:pt x="0" y="12575"/>
                </a:lnTo>
                <a:lnTo>
                  <a:pt x="0" y="21559"/>
                </a:lnTo>
                <a:lnTo>
                  <a:pt x="1800" y="25967"/>
                </a:lnTo>
                <a:lnTo>
                  <a:pt x="8083" y="32313"/>
                </a:lnTo>
                <a:lnTo>
                  <a:pt x="12439" y="34145"/>
                </a:lnTo>
                <a:lnTo>
                  <a:pt x="21308" y="34145"/>
                </a:lnTo>
                <a:lnTo>
                  <a:pt x="25664" y="32313"/>
                </a:lnTo>
                <a:lnTo>
                  <a:pt x="31946" y="25967"/>
                </a:lnTo>
                <a:lnTo>
                  <a:pt x="33758" y="21559"/>
                </a:lnTo>
                <a:lnTo>
                  <a:pt x="33758" y="12575"/>
                </a:lnTo>
                <a:lnTo>
                  <a:pt x="31946" y="8177"/>
                </a:lnTo>
                <a:lnTo>
                  <a:pt x="25664" y="1821"/>
                </a:lnTo>
                <a:lnTo>
                  <a:pt x="21308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5249175" y="537546"/>
            <a:ext cx="20793" cy="61995"/>
          </a:xfrm>
          <a:custGeom>
            <a:avLst/>
            <a:gdLst/>
            <a:ahLst/>
            <a:cxnLst/>
            <a:rect l="l" t="t" r="r" b="b"/>
            <a:pathLst>
              <a:path w="34290" h="102234">
                <a:moveTo>
                  <a:pt x="26198" y="0"/>
                </a:moveTo>
                <a:lnTo>
                  <a:pt x="7549" y="0"/>
                </a:lnTo>
                <a:lnTo>
                  <a:pt x="0" y="7643"/>
                </a:lnTo>
                <a:lnTo>
                  <a:pt x="0" y="94227"/>
                </a:lnTo>
                <a:lnTo>
                  <a:pt x="7549" y="101871"/>
                </a:lnTo>
                <a:lnTo>
                  <a:pt x="26198" y="101871"/>
                </a:lnTo>
                <a:lnTo>
                  <a:pt x="33747" y="94227"/>
                </a:lnTo>
                <a:lnTo>
                  <a:pt x="33747" y="7643"/>
                </a:lnTo>
                <a:lnTo>
                  <a:pt x="26198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/>
          <p:nvPr/>
        </p:nvSpPr>
        <p:spPr>
          <a:xfrm>
            <a:off x="5249175" y="487508"/>
            <a:ext cx="20793" cy="20793"/>
          </a:xfrm>
          <a:custGeom>
            <a:avLst/>
            <a:gdLst/>
            <a:ahLst/>
            <a:cxnLst/>
            <a:rect l="l" t="t" r="r" b="b"/>
            <a:pathLst>
              <a:path w="34290" h="34290">
                <a:moveTo>
                  <a:pt x="21318" y="0"/>
                </a:moveTo>
                <a:lnTo>
                  <a:pt x="12428" y="0"/>
                </a:lnTo>
                <a:lnTo>
                  <a:pt x="8073" y="1821"/>
                </a:lnTo>
                <a:lnTo>
                  <a:pt x="1796" y="8188"/>
                </a:lnTo>
                <a:lnTo>
                  <a:pt x="0" y="12575"/>
                </a:lnTo>
                <a:lnTo>
                  <a:pt x="0" y="21580"/>
                </a:lnTo>
                <a:lnTo>
                  <a:pt x="1800" y="25967"/>
                </a:lnTo>
                <a:lnTo>
                  <a:pt x="8073" y="32313"/>
                </a:lnTo>
                <a:lnTo>
                  <a:pt x="12428" y="34145"/>
                </a:lnTo>
                <a:lnTo>
                  <a:pt x="21318" y="34145"/>
                </a:lnTo>
                <a:lnTo>
                  <a:pt x="25664" y="32313"/>
                </a:lnTo>
                <a:lnTo>
                  <a:pt x="31936" y="25967"/>
                </a:lnTo>
                <a:lnTo>
                  <a:pt x="33739" y="21580"/>
                </a:lnTo>
                <a:lnTo>
                  <a:pt x="33747" y="12575"/>
                </a:lnTo>
                <a:lnTo>
                  <a:pt x="31925" y="8177"/>
                </a:lnTo>
                <a:lnTo>
                  <a:pt x="28805" y="4994"/>
                </a:lnTo>
                <a:lnTo>
                  <a:pt x="25664" y="1821"/>
                </a:lnTo>
                <a:lnTo>
                  <a:pt x="21318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4926577" y="757600"/>
            <a:ext cx="33485" cy="34725"/>
          </a:xfrm>
          <a:custGeom>
            <a:avLst/>
            <a:gdLst/>
            <a:ahLst/>
            <a:cxnLst/>
            <a:rect l="l" t="t" r="r" b="b"/>
            <a:pathLst>
              <a:path w="34290" h="35559">
                <a:moveTo>
                  <a:pt x="26198" y="0"/>
                </a:moveTo>
                <a:lnTo>
                  <a:pt x="7559" y="0"/>
                </a:lnTo>
                <a:lnTo>
                  <a:pt x="0" y="7643"/>
                </a:lnTo>
                <a:lnTo>
                  <a:pt x="62" y="27370"/>
                </a:lnTo>
                <a:lnTo>
                  <a:pt x="7601" y="34951"/>
                </a:lnTo>
                <a:lnTo>
                  <a:pt x="16983" y="34951"/>
                </a:lnTo>
                <a:lnTo>
                  <a:pt x="26302" y="34888"/>
                </a:lnTo>
                <a:lnTo>
                  <a:pt x="33810" y="27203"/>
                </a:lnTo>
                <a:lnTo>
                  <a:pt x="33758" y="7643"/>
                </a:lnTo>
                <a:lnTo>
                  <a:pt x="26198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4935730" y="847818"/>
            <a:ext cx="104080" cy="119755"/>
          </a:xfrm>
          <a:custGeom>
            <a:avLst/>
            <a:gdLst/>
            <a:ahLst/>
            <a:cxnLst/>
            <a:rect l="l" t="t" r="r" b="b"/>
            <a:pathLst>
              <a:path w="105409" h="121285">
                <a:moveTo>
                  <a:pt x="17447" y="0"/>
                </a:moveTo>
                <a:lnTo>
                  <a:pt x="10841" y="1124"/>
                </a:lnTo>
                <a:lnTo>
                  <a:pt x="5176" y="4754"/>
                </a:lnTo>
                <a:lnTo>
                  <a:pt x="1458" y="10112"/>
                </a:lnTo>
                <a:lnTo>
                  <a:pt x="0" y="16489"/>
                </a:lnTo>
                <a:lnTo>
                  <a:pt x="1114" y="23176"/>
                </a:lnTo>
                <a:lnTo>
                  <a:pt x="32549" y="77237"/>
                </a:lnTo>
                <a:lnTo>
                  <a:pt x="79572" y="118262"/>
                </a:lnTo>
                <a:lnTo>
                  <a:pt x="85342" y="120754"/>
                </a:lnTo>
                <a:lnTo>
                  <a:pt x="94022" y="120754"/>
                </a:lnTo>
                <a:lnTo>
                  <a:pt x="99582" y="117832"/>
                </a:lnTo>
                <a:lnTo>
                  <a:pt x="102765" y="112555"/>
                </a:lnTo>
                <a:lnTo>
                  <a:pt x="105049" y="106181"/>
                </a:lnTo>
                <a:lnTo>
                  <a:pt x="104749" y="99641"/>
                </a:lnTo>
                <a:lnTo>
                  <a:pt x="102047" y="93691"/>
                </a:lnTo>
                <a:lnTo>
                  <a:pt x="97121" y="89090"/>
                </a:lnTo>
                <a:lnTo>
                  <a:pt x="76390" y="73807"/>
                </a:lnTo>
                <a:lnTo>
                  <a:pt x="58469" y="55371"/>
                </a:lnTo>
                <a:lnTo>
                  <a:pt x="43755" y="34261"/>
                </a:lnTo>
                <a:lnTo>
                  <a:pt x="32642" y="10956"/>
                </a:lnTo>
                <a:lnTo>
                  <a:pt x="29045" y="5231"/>
                </a:lnTo>
                <a:lnTo>
                  <a:pt x="23748" y="1473"/>
                </a:lnTo>
                <a:lnTo>
                  <a:pt x="17447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5112475" y="491314"/>
            <a:ext cx="107266" cy="108224"/>
          </a:xfrm>
          <a:custGeom>
            <a:avLst/>
            <a:gdLst/>
            <a:ahLst/>
            <a:cxnLst/>
            <a:rect l="l" t="t" r="r" b="b"/>
            <a:pathLst>
              <a:path w="142240" h="143509">
                <a:moveTo>
                  <a:pt x="70887" y="0"/>
                </a:moveTo>
                <a:lnTo>
                  <a:pt x="43325" y="5642"/>
                </a:lnTo>
                <a:lnTo>
                  <a:pt x="20789" y="21021"/>
                </a:lnTo>
                <a:lnTo>
                  <a:pt x="5580" y="43816"/>
                </a:lnTo>
                <a:lnTo>
                  <a:pt x="0" y="71704"/>
                </a:lnTo>
                <a:lnTo>
                  <a:pt x="5580" y="99588"/>
                </a:lnTo>
                <a:lnTo>
                  <a:pt x="20789" y="122383"/>
                </a:lnTo>
                <a:lnTo>
                  <a:pt x="43325" y="137765"/>
                </a:lnTo>
                <a:lnTo>
                  <a:pt x="70887" y="143409"/>
                </a:lnTo>
                <a:lnTo>
                  <a:pt x="98455" y="137765"/>
                </a:lnTo>
                <a:lnTo>
                  <a:pt x="120995" y="122383"/>
                </a:lnTo>
                <a:lnTo>
                  <a:pt x="129749" y="109263"/>
                </a:lnTo>
                <a:lnTo>
                  <a:pt x="70887" y="109263"/>
                </a:lnTo>
                <a:lnTo>
                  <a:pt x="56450" y="106307"/>
                </a:lnTo>
                <a:lnTo>
                  <a:pt x="44646" y="98250"/>
                </a:lnTo>
                <a:lnTo>
                  <a:pt x="36680" y="86310"/>
                </a:lnTo>
                <a:lnTo>
                  <a:pt x="33758" y="71704"/>
                </a:lnTo>
                <a:lnTo>
                  <a:pt x="36680" y="57096"/>
                </a:lnTo>
                <a:lnTo>
                  <a:pt x="44646" y="45153"/>
                </a:lnTo>
                <a:lnTo>
                  <a:pt x="56450" y="37092"/>
                </a:lnTo>
                <a:lnTo>
                  <a:pt x="70887" y="34135"/>
                </a:lnTo>
                <a:lnTo>
                  <a:pt x="129745" y="34135"/>
                </a:lnTo>
                <a:lnTo>
                  <a:pt x="120995" y="21021"/>
                </a:lnTo>
                <a:lnTo>
                  <a:pt x="98455" y="5642"/>
                </a:lnTo>
                <a:lnTo>
                  <a:pt x="70887" y="0"/>
                </a:lnTo>
                <a:close/>
              </a:path>
              <a:path w="142240" h="143509">
                <a:moveTo>
                  <a:pt x="129745" y="34135"/>
                </a:moveTo>
                <a:lnTo>
                  <a:pt x="70887" y="34135"/>
                </a:lnTo>
                <a:lnTo>
                  <a:pt x="85331" y="37092"/>
                </a:lnTo>
                <a:lnTo>
                  <a:pt x="97138" y="45153"/>
                </a:lnTo>
                <a:lnTo>
                  <a:pt x="105105" y="57096"/>
                </a:lnTo>
                <a:lnTo>
                  <a:pt x="108028" y="71704"/>
                </a:lnTo>
                <a:lnTo>
                  <a:pt x="105105" y="86310"/>
                </a:lnTo>
                <a:lnTo>
                  <a:pt x="97138" y="98250"/>
                </a:lnTo>
                <a:lnTo>
                  <a:pt x="85331" y="106307"/>
                </a:lnTo>
                <a:lnTo>
                  <a:pt x="70887" y="109263"/>
                </a:lnTo>
                <a:lnTo>
                  <a:pt x="129749" y="109263"/>
                </a:lnTo>
                <a:lnTo>
                  <a:pt x="136205" y="99588"/>
                </a:lnTo>
                <a:lnTo>
                  <a:pt x="141786" y="71704"/>
                </a:lnTo>
                <a:lnTo>
                  <a:pt x="136205" y="43816"/>
                </a:lnTo>
                <a:lnTo>
                  <a:pt x="129745" y="34135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7"/>
          <p:cNvSpPr/>
          <p:nvPr/>
        </p:nvSpPr>
        <p:spPr>
          <a:xfrm>
            <a:off x="5098470" y="670831"/>
            <a:ext cx="180344" cy="102149"/>
          </a:xfrm>
          <a:custGeom>
            <a:avLst/>
            <a:gdLst/>
            <a:ahLst/>
            <a:cxnLst/>
            <a:rect l="l" t="t" r="r" b="b"/>
            <a:pathLst>
              <a:path w="253365" h="143509">
                <a:moveTo>
                  <a:pt x="245605" y="109263"/>
                </a:moveTo>
                <a:lnTo>
                  <a:pt x="7559" y="109263"/>
                </a:lnTo>
                <a:lnTo>
                  <a:pt x="0" y="116907"/>
                </a:lnTo>
                <a:lnTo>
                  <a:pt x="0" y="135765"/>
                </a:lnTo>
                <a:lnTo>
                  <a:pt x="7559" y="143409"/>
                </a:lnTo>
                <a:lnTo>
                  <a:pt x="245605" y="143409"/>
                </a:lnTo>
                <a:lnTo>
                  <a:pt x="253165" y="135765"/>
                </a:lnTo>
                <a:lnTo>
                  <a:pt x="253165" y="116907"/>
                </a:lnTo>
                <a:lnTo>
                  <a:pt x="245605" y="109263"/>
                </a:lnTo>
                <a:close/>
              </a:path>
              <a:path w="253365" h="143509">
                <a:moveTo>
                  <a:pt x="160749" y="0"/>
                </a:moveTo>
                <a:lnTo>
                  <a:pt x="133176" y="5643"/>
                </a:lnTo>
                <a:lnTo>
                  <a:pt x="110637" y="21025"/>
                </a:lnTo>
                <a:lnTo>
                  <a:pt x="95430" y="43820"/>
                </a:lnTo>
                <a:lnTo>
                  <a:pt x="89850" y="71704"/>
                </a:lnTo>
                <a:lnTo>
                  <a:pt x="90558" y="81844"/>
                </a:lnTo>
                <a:lnTo>
                  <a:pt x="92617" y="91548"/>
                </a:lnTo>
                <a:lnTo>
                  <a:pt x="95929" y="100719"/>
                </a:lnTo>
                <a:lnTo>
                  <a:pt x="100394" y="109263"/>
                </a:lnTo>
                <a:lnTo>
                  <a:pt x="160749" y="109263"/>
                </a:lnTo>
                <a:lnTo>
                  <a:pt x="146305" y="106307"/>
                </a:lnTo>
                <a:lnTo>
                  <a:pt x="134498" y="98250"/>
                </a:lnTo>
                <a:lnTo>
                  <a:pt x="126531" y="86310"/>
                </a:lnTo>
                <a:lnTo>
                  <a:pt x="123608" y="71704"/>
                </a:lnTo>
                <a:lnTo>
                  <a:pt x="126531" y="57098"/>
                </a:lnTo>
                <a:lnTo>
                  <a:pt x="134498" y="45158"/>
                </a:lnTo>
                <a:lnTo>
                  <a:pt x="146305" y="37101"/>
                </a:lnTo>
                <a:lnTo>
                  <a:pt x="160749" y="34145"/>
                </a:lnTo>
                <a:lnTo>
                  <a:pt x="219593" y="34145"/>
                </a:lnTo>
                <a:lnTo>
                  <a:pt x="210841" y="21025"/>
                </a:lnTo>
                <a:lnTo>
                  <a:pt x="188309" y="5643"/>
                </a:lnTo>
                <a:lnTo>
                  <a:pt x="160749" y="0"/>
                </a:lnTo>
                <a:close/>
              </a:path>
              <a:path w="253365" h="143509">
                <a:moveTo>
                  <a:pt x="219593" y="34145"/>
                </a:moveTo>
                <a:lnTo>
                  <a:pt x="160749" y="34145"/>
                </a:lnTo>
                <a:lnTo>
                  <a:pt x="175186" y="37101"/>
                </a:lnTo>
                <a:lnTo>
                  <a:pt x="186990" y="45158"/>
                </a:lnTo>
                <a:lnTo>
                  <a:pt x="194955" y="57098"/>
                </a:lnTo>
                <a:lnTo>
                  <a:pt x="197878" y="71704"/>
                </a:lnTo>
                <a:lnTo>
                  <a:pt x="194955" y="86310"/>
                </a:lnTo>
                <a:lnTo>
                  <a:pt x="186990" y="98250"/>
                </a:lnTo>
                <a:lnTo>
                  <a:pt x="175186" y="106307"/>
                </a:lnTo>
                <a:lnTo>
                  <a:pt x="160749" y="109263"/>
                </a:lnTo>
                <a:lnTo>
                  <a:pt x="221092" y="109263"/>
                </a:lnTo>
                <a:lnTo>
                  <a:pt x="225552" y="100719"/>
                </a:lnTo>
                <a:lnTo>
                  <a:pt x="228860" y="91548"/>
                </a:lnTo>
                <a:lnTo>
                  <a:pt x="230918" y="81844"/>
                </a:lnTo>
                <a:lnTo>
                  <a:pt x="231626" y="71704"/>
                </a:lnTo>
                <a:lnTo>
                  <a:pt x="226047" y="43820"/>
                </a:lnTo>
                <a:lnTo>
                  <a:pt x="219593" y="34145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4935730" y="2278282"/>
            <a:ext cx="334236" cy="193302"/>
          </a:xfrm>
          <a:custGeom>
            <a:avLst/>
            <a:gdLst/>
            <a:ahLst/>
            <a:cxnLst/>
            <a:rect l="l" t="t" r="r" b="b"/>
            <a:pathLst>
              <a:path w="551179" h="318769">
                <a:moveTo>
                  <a:pt x="419132" y="168455"/>
                </a:moveTo>
                <a:lnTo>
                  <a:pt x="385736" y="168455"/>
                </a:lnTo>
                <a:lnTo>
                  <a:pt x="510675" y="294692"/>
                </a:lnTo>
                <a:lnTo>
                  <a:pt x="468362" y="294692"/>
                </a:lnTo>
                <a:lnTo>
                  <a:pt x="468362" y="318566"/>
                </a:lnTo>
                <a:lnTo>
                  <a:pt x="550831" y="318566"/>
                </a:lnTo>
                <a:lnTo>
                  <a:pt x="550831" y="277792"/>
                </a:lnTo>
                <a:lnTo>
                  <a:pt x="527230" y="277792"/>
                </a:lnTo>
                <a:lnTo>
                  <a:pt x="419132" y="168455"/>
                </a:lnTo>
                <a:close/>
              </a:path>
              <a:path w="551179" h="318769">
                <a:moveTo>
                  <a:pt x="16701" y="0"/>
                </a:moveTo>
                <a:lnTo>
                  <a:pt x="0" y="16889"/>
                </a:lnTo>
                <a:lnTo>
                  <a:pt x="267855" y="287698"/>
                </a:lnTo>
                <a:lnTo>
                  <a:pt x="301104" y="254065"/>
                </a:lnTo>
                <a:lnTo>
                  <a:pt x="267855" y="254065"/>
                </a:lnTo>
                <a:lnTo>
                  <a:pt x="16701" y="0"/>
                </a:lnTo>
                <a:close/>
              </a:path>
              <a:path w="551179" h="318769">
                <a:moveTo>
                  <a:pt x="550831" y="235144"/>
                </a:moveTo>
                <a:lnTo>
                  <a:pt x="527230" y="235144"/>
                </a:lnTo>
                <a:lnTo>
                  <a:pt x="527230" y="277792"/>
                </a:lnTo>
                <a:lnTo>
                  <a:pt x="550831" y="277792"/>
                </a:lnTo>
                <a:lnTo>
                  <a:pt x="550831" y="235144"/>
                </a:lnTo>
                <a:close/>
              </a:path>
              <a:path w="551179" h="318769">
                <a:moveTo>
                  <a:pt x="385736" y="134676"/>
                </a:moveTo>
                <a:lnTo>
                  <a:pt x="267855" y="254065"/>
                </a:lnTo>
                <a:lnTo>
                  <a:pt x="301104" y="254065"/>
                </a:lnTo>
                <a:lnTo>
                  <a:pt x="385736" y="168455"/>
                </a:lnTo>
                <a:lnTo>
                  <a:pt x="419132" y="168455"/>
                </a:lnTo>
                <a:lnTo>
                  <a:pt x="385736" y="134676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4862154" y="2710272"/>
            <a:ext cx="443594" cy="0"/>
          </a:xfrm>
          <a:custGeom>
            <a:avLst/>
            <a:gdLst/>
            <a:ahLst/>
            <a:cxnLst/>
            <a:rect l="l" t="t" r="r" b="b"/>
            <a:pathLst>
              <a:path w="731520">
                <a:moveTo>
                  <a:pt x="0" y="0"/>
                </a:moveTo>
                <a:lnTo>
                  <a:pt x="731171" y="0"/>
                </a:lnTo>
              </a:path>
            </a:pathLst>
          </a:custGeom>
          <a:ln w="24129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4940840" y="2399528"/>
            <a:ext cx="0" cy="303431"/>
          </a:xfrm>
          <a:custGeom>
            <a:avLst/>
            <a:gdLst/>
            <a:ahLst/>
            <a:cxnLst/>
            <a:rect l="l" t="t" r="r" b="b"/>
            <a:pathLst>
              <a:path h="500380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23444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4969420" y="2442656"/>
            <a:ext cx="0" cy="260303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59"/>
                </a:lnTo>
              </a:path>
            </a:pathLst>
          </a:custGeom>
          <a:ln w="23611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/>
          <p:nvPr/>
        </p:nvSpPr>
        <p:spPr>
          <a:xfrm>
            <a:off x="4962261" y="2435336"/>
            <a:ext cx="7162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81" y="0"/>
                </a:lnTo>
              </a:path>
            </a:pathLst>
          </a:custGeom>
          <a:ln w="24130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object 33"/>
          <p:cNvSpPr/>
          <p:nvPr/>
        </p:nvSpPr>
        <p:spPr>
          <a:xfrm>
            <a:off x="5112475" y="2543542"/>
            <a:ext cx="0" cy="159417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3611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4" name="object 34"/>
          <p:cNvSpPr/>
          <p:nvPr/>
        </p:nvSpPr>
        <p:spPr>
          <a:xfrm>
            <a:off x="4883628" y="2399528"/>
            <a:ext cx="0" cy="303431"/>
          </a:xfrm>
          <a:custGeom>
            <a:avLst/>
            <a:gdLst/>
            <a:ahLst/>
            <a:cxnLst/>
            <a:rect l="l" t="t" r="r" b="b"/>
            <a:pathLst>
              <a:path h="500380">
                <a:moveTo>
                  <a:pt x="0" y="0"/>
                </a:moveTo>
                <a:lnTo>
                  <a:pt x="0" y="500379"/>
                </a:lnTo>
              </a:path>
            </a:pathLst>
          </a:custGeom>
          <a:ln w="23601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/>
          <p:nvPr/>
        </p:nvSpPr>
        <p:spPr>
          <a:xfrm>
            <a:off x="4876472" y="2392209"/>
            <a:ext cx="7162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70" y="0"/>
                </a:lnTo>
              </a:path>
            </a:pathLst>
          </a:custGeom>
          <a:ln w="24129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36"/>
          <p:cNvSpPr/>
          <p:nvPr/>
        </p:nvSpPr>
        <p:spPr>
          <a:xfrm>
            <a:off x="5026633" y="2442507"/>
            <a:ext cx="0" cy="260689"/>
          </a:xfrm>
          <a:custGeom>
            <a:avLst/>
            <a:gdLst/>
            <a:ahLst/>
            <a:cxnLst/>
            <a:rect l="l" t="t" r="r" b="b"/>
            <a:pathLst>
              <a:path h="429894">
                <a:moveTo>
                  <a:pt x="0" y="0"/>
                </a:moveTo>
                <a:lnTo>
                  <a:pt x="0" y="429505"/>
                </a:lnTo>
              </a:path>
            </a:pathLst>
          </a:custGeom>
          <a:ln w="23454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37"/>
          <p:cNvSpPr/>
          <p:nvPr/>
        </p:nvSpPr>
        <p:spPr>
          <a:xfrm>
            <a:off x="5055218" y="2543542"/>
            <a:ext cx="0" cy="159417"/>
          </a:xfrm>
          <a:custGeom>
            <a:avLst/>
            <a:gdLst/>
            <a:ahLst/>
            <a:cxnLst/>
            <a:rect l="l" t="t" r="r" b="b"/>
            <a:pathLst>
              <a:path h="262889">
                <a:moveTo>
                  <a:pt x="0" y="0"/>
                </a:moveTo>
                <a:lnTo>
                  <a:pt x="0" y="262890"/>
                </a:lnTo>
              </a:path>
            </a:pathLst>
          </a:custGeom>
          <a:ln w="23601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38"/>
          <p:cNvSpPr/>
          <p:nvPr/>
        </p:nvSpPr>
        <p:spPr>
          <a:xfrm>
            <a:off x="5048062" y="2536608"/>
            <a:ext cx="7162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8027" y="0"/>
                </a:lnTo>
              </a:path>
            </a:pathLst>
          </a:custGeom>
          <a:ln w="22859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39"/>
          <p:cNvSpPr/>
          <p:nvPr/>
        </p:nvSpPr>
        <p:spPr>
          <a:xfrm>
            <a:off x="5141057" y="2500412"/>
            <a:ext cx="0" cy="202544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4009"/>
                </a:lnTo>
              </a:path>
            </a:pathLst>
          </a:custGeom>
          <a:ln w="23475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40"/>
          <p:cNvSpPr/>
          <p:nvPr/>
        </p:nvSpPr>
        <p:spPr>
          <a:xfrm>
            <a:off x="5133940" y="2493096"/>
            <a:ext cx="7162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81" y="0"/>
                </a:lnTo>
              </a:path>
            </a:pathLst>
          </a:custGeom>
          <a:ln w="24130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1" name="object 41"/>
          <p:cNvSpPr/>
          <p:nvPr/>
        </p:nvSpPr>
        <p:spPr>
          <a:xfrm>
            <a:off x="5198271" y="2500424"/>
            <a:ext cx="0" cy="202544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989"/>
                </a:lnTo>
              </a:path>
            </a:pathLst>
          </a:custGeom>
          <a:ln w="23590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2" name="object 42"/>
          <p:cNvSpPr/>
          <p:nvPr/>
        </p:nvSpPr>
        <p:spPr>
          <a:xfrm>
            <a:off x="5226898" y="2615934"/>
            <a:ext cx="0" cy="87025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509"/>
                </a:lnTo>
              </a:path>
            </a:pathLst>
          </a:custGeom>
          <a:ln w="23601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3" name="object 43"/>
          <p:cNvSpPr/>
          <p:nvPr/>
        </p:nvSpPr>
        <p:spPr>
          <a:xfrm>
            <a:off x="5219742" y="2609000"/>
            <a:ext cx="71622" cy="0"/>
          </a:xfrm>
          <a:custGeom>
            <a:avLst/>
            <a:gdLst/>
            <a:ahLst/>
            <a:cxnLst/>
            <a:rect l="l" t="t" r="r" b="b"/>
            <a:pathLst>
              <a:path w="118109">
                <a:moveTo>
                  <a:pt x="0" y="0"/>
                </a:moveTo>
                <a:lnTo>
                  <a:pt x="117881" y="0"/>
                </a:lnTo>
              </a:path>
            </a:pathLst>
          </a:custGeom>
          <a:ln w="22860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object 44"/>
          <p:cNvSpPr/>
          <p:nvPr/>
        </p:nvSpPr>
        <p:spPr>
          <a:xfrm>
            <a:off x="5284110" y="2616173"/>
            <a:ext cx="0" cy="87025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116"/>
                </a:lnTo>
              </a:path>
            </a:pathLst>
          </a:custGeom>
          <a:ln w="23465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8" name="object 48"/>
          <p:cNvSpPr/>
          <p:nvPr/>
        </p:nvSpPr>
        <p:spPr>
          <a:xfrm>
            <a:off x="7108399" y="570362"/>
            <a:ext cx="544552" cy="550932"/>
          </a:xfrm>
          <a:custGeom>
            <a:avLst/>
            <a:gdLst/>
            <a:ahLst/>
            <a:cxnLst/>
            <a:rect l="l" t="t" r="r" b="b"/>
            <a:pathLst>
              <a:path w="758825" h="767714">
                <a:moveTo>
                  <a:pt x="379370" y="0"/>
                </a:moveTo>
                <a:lnTo>
                  <a:pt x="340581" y="1981"/>
                </a:lnTo>
                <a:lnTo>
                  <a:pt x="302913" y="7796"/>
                </a:lnTo>
                <a:lnTo>
                  <a:pt x="231701" y="30158"/>
                </a:lnTo>
                <a:lnTo>
                  <a:pt x="167260" y="65541"/>
                </a:lnTo>
                <a:lnTo>
                  <a:pt x="111114" y="112402"/>
                </a:lnTo>
                <a:lnTo>
                  <a:pt x="64790" y="169198"/>
                </a:lnTo>
                <a:lnTo>
                  <a:pt x="29781" y="234474"/>
                </a:lnTo>
                <a:lnTo>
                  <a:pt x="7700" y="306469"/>
                </a:lnTo>
                <a:lnTo>
                  <a:pt x="1957" y="344551"/>
                </a:lnTo>
                <a:lnTo>
                  <a:pt x="0" y="383768"/>
                </a:lnTo>
                <a:lnTo>
                  <a:pt x="1958" y="423006"/>
                </a:lnTo>
                <a:lnTo>
                  <a:pt x="7707" y="461111"/>
                </a:lnTo>
                <a:lnTo>
                  <a:pt x="29812" y="533149"/>
                </a:lnTo>
                <a:lnTo>
                  <a:pt x="64790" y="598337"/>
                </a:lnTo>
                <a:lnTo>
                  <a:pt x="111114" y="655134"/>
                </a:lnTo>
                <a:lnTo>
                  <a:pt x="167260" y="701995"/>
                </a:lnTo>
                <a:lnTo>
                  <a:pt x="231701" y="737378"/>
                </a:lnTo>
                <a:lnTo>
                  <a:pt x="302913" y="759740"/>
                </a:lnTo>
                <a:lnTo>
                  <a:pt x="340581" y="765555"/>
                </a:lnTo>
                <a:lnTo>
                  <a:pt x="379370" y="767536"/>
                </a:lnTo>
                <a:lnTo>
                  <a:pt x="418161" y="765555"/>
                </a:lnTo>
                <a:lnTo>
                  <a:pt x="455831" y="759740"/>
                </a:lnTo>
                <a:lnTo>
                  <a:pt x="492189" y="750283"/>
                </a:lnTo>
                <a:lnTo>
                  <a:pt x="527045" y="737378"/>
                </a:lnTo>
                <a:lnTo>
                  <a:pt x="534433" y="733778"/>
                </a:lnTo>
                <a:lnTo>
                  <a:pt x="363098" y="733778"/>
                </a:lnTo>
                <a:lnTo>
                  <a:pt x="322593" y="729424"/>
                </a:lnTo>
                <a:lnTo>
                  <a:pt x="283624" y="720522"/>
                </a:lnTo>
                <a:lnTo>
                  <a:pt x="246462" y="707343"/>
                </a:lnTo>
                <a:lnTo>
                  <a:pt x="211375" y="690160"/>
                </a:lnTo>
                <a:lnTo>
                  <a:pt x="178632" y="669245"/>
                </a:lnTo>
                <a:lnTo>
                  <a:pt x="148502" y="644870"/>
                </a:lnTo>
                <a:lnTo>
                  <a:pt x="121254" y="617307"/>
                </a:lnTo>
                <a:lnTo>
                  <a:pt x="97157" y="586828"/>
                </a:lnTo>
                <a:lnTo>
                  <a:pt x="76481" y="553706"/>
                </a:lnTo>
                <a:lnTo>
                  <a:pt x="59494" y="518213"/>
                </a:lnTo>
                <a:lnTo>
                  <a:pt x="46466" y="480621"/>
                </a:lnTo>
                <a:lnTo>
                  <a:pt x="37665" y="441202"/>
                </a:lnTo>
                <a:lnTo>
                  <a:pt x="33360" y="400228"/>
                </a:lnTo>
                <a:lnTo>
                  <a:pt x="109085" y="400228"/>
                </a:lnTo>
                <a:lnTo>
                  <a:pt x="116362" y="392857"/>
                </a:lnTo>
                <a:lnTo>
                  <a:pt x="116362" y="374669"/>
                </a:lnTo>
                <a:lnTo>
                  <a:pt x="109085" y="367308"/>
                </a:lnTo>
                <a:lnTo>
                  <a:pt x="33360" y="367308"/>
                </a:lnTo>
                <a:lnTo>
                  <a:pt x="37665" y="326334"/>
                </a:lnTo>
                <a:lnTo>
                  <a:pt x="46466" y="286914"/>
                </a:lnTo>
                <a:lnTo>
                  <a:pt x="59494" y="249321"/>
                </a:lnTo>
                <a:lnTo>
                  <a:pt x="76481" y="213827"/>
                </a:lnTo>
                <a:lnTo>
                  <a:pt x="97157" y="180704"/>
                </a:lnTo>
                <a:lnTo>
                  <a:pt x="121254" y="150224"/>
                </a:lnTo>
                <a:lnTo>
                  <a:pt x="148502" y="122660"/>
                </a:lnTo>
                <a:lnTo>
                  <a:pt x="178632" y="98284"/>
                </a:lnTo>
                <a:lnTo>
                  <a:pt x="211375" y="77368"/>
                </a:lnTo>
                <a:lnTo>
                  <a:pt x="246462" y="60183"/>
                </a:lnTo>
                <a:lnTo>
                  <a:pt x="283624" y="47004"/>
                </a:lnTo>
                <a:lnTo>
                  <a:pt x="322593" y="38101"/>
                </a:lnTo>
                <a:lnTo>
                  <a:pt x="363098" y="33747"/>
                </a:lnTo>
                <a:lnTo>
                  <a:pt x="534048" y="33747"/>
                </a:lnTo>
                <a:lnTo>
                  <a:pt x="526960" y="30289"/>
                </a:lnTo>
                <a:lnTo>
                  <a:pt x="492124" y="17364"/>
                </a:lnTo>
                <a:lnTo>
                  <a:pt x="455787" y="7879"/>
                </a:lnTo>
                <a:lnTo>
                  <a:pt x="418139" y="2027"/>
                </a:lnTo>
                <a:lnTo>
                  <a:pt x="379370" y="0"/>
                </a:lnTo>
                <a:close/>
              </a:path>
              <a:path w="758825" h="767714">
                <a:moveTo>
                  <a:pt x="388354" y="649823"/>
                </a:moveTo>
                <a:lnTo>
                  <a:pt x="370386" y="649823"/>
                </a:lnTo>
                <a:lnTo>
                  <a:pt x="363098" y="657194"/>
                </a:lnTo>
                <a:lnTo>
                  <a:pt x="363098" y="733778"/>
                </a:lnTo>
                <a:lnTo>
                  <a:pt x="395652" y="733778"/>
                </a:lnTo>
                <a:lnTo>
                  <a:pt x="395652" y="657194"/>
                </a:lnTo>
                <a:lnTo>
                  <a:pt x="388354" y="649823"/>
                </a:lnTo>
                <a:close/>
              </a:path>
              <a:path w="758825" h="767714">
                <a:moveTo>
                  <a:pt x="534048" y="33747"/>
                </a:moveTo>
                <a:lnTo>
                  <a:pt x="395652" y="33747"/>
                </a:lnTo>
                <a:lnTo>
                  <a:pt x="436158" y="38101"/>
                </a:lnTo>
                <a:lnTo>
                  <a:pt x="475126" y="47004"/>
                </a:lnTo>
                <a:lnTo>
                  <a:pt x="512289" y="60183"/>
                </a:lnTo>
                <a:lnTo>
                  <a:pt x="547376" y="77368"/>
                </a:lnTo>
                <a:lnTo>
                  <a:pt x="580119" y="98284"/>
                </a:lnTo>
                <a:lnTo>
                  <a:pt x="610249" y="122660"/>
                </a:lnTo>
                <a:lnTo>
                  <a:pt x="637497" y="150224"/>
                </a:lnTo>
                <a:lnTo>
                  <a:pt x="661593" y="180704"/>
                </a:lnTo>
                <a:lnTo>
                  <a:pt x="682270" y="213827"/>
                </a:lnTo>
                <a:lnTo>
                  <a:pt x="699256" y="249321"/>
                </a:lnTo>
                <a:lnTo>
                  <a:pt x="712285" y="286914"/>
                </a:lnTo>
                <a:lnTo>
                  <a:pt x="721086" y="326334"/>
                </a:lnTo>
                <a:lnTo>
                  <a:pt x="725391" y="367308"/>
                </a:lnTo>
                <a:lnTo>
                  <a:pt x="649666" y="367308"/>
                </a:lnTo>
                <a:lnTo>
                  <a:pt x="642378" y="374669"/>
                </a:lnTo>
                <a:lnTo>
                  <a:pt x="642378" y="392857"/>
                </a:lnTo>
                <a:lnTo>
                  <a:pt x="649666" y="400228"/>
                </a:lnTo>
                <a:lnTo>
                  <a:pt x="725559" y="400228"/>
                </a:lnTo>
                <a:lnTo>
                  <a:pt x="721250" y="441214"/>
                </a:lnTo>
                <a:lnTo>
                  <a:pt x="712442" y="480643"/>
                </a:lnTo>
                <a:lnTo>
                  <a:pt x="699404" y="518245"/>
                </a:lnTo>
                <a:lnTo>
                  <a:pt x="682405" y="553746"/>
                </a:lnTo>
                <a:lnTo>
                  <a:pt x="661715" y="586874"/>
                </a:lnTo>
                <a:lnTo>
                  <a:pt x="637604" y="617357"/>
                </a:lnTo>
                <a:lnTo>
                  <a:pt x="610341" y="644921"/>
                </a:lnTo>
                <a:lnTo>
                  <a:pt x="580195" y="669296"/>
                </a:lnTo>
                <a:lnTo>
                  <a:pt x="547435" y="690208"/>
                </a:lnTo>
                <a:lnTo>
                  <a:pt x="512332" y="707384"/>
                </a:lnTo>
                <a:lnTo>
                  <a:pt x="475154" y="720553"/>
                </a:lnTo>
                <a:lnTo>
                  <a:pt x="436171" y="729442"/>
                </a:lnTo>
                <a:lnTo>
                  <a:pt x="395652" y="733778"/>
                </a:lnTo>
                <a:lnTo>
                  <a:pt x="534433" y="733778"/>
                </a:lnTo>
                <a:lnTo>
                  <a:pt x="591489" y="701995"/>
                </a:lnTo>
                <a:lnTo>
                  <a:pt x="647636" y="655134"/>
                </a:lnTo>
                <a:lnTo>
                  <a:pt x="693961" y="598337"/>
                </a:lnTo>
                <a:lnTo>
                  <a:pt x="728939" y="533149"/>
                </a:lnTo>
                <a:lnTo>
                  <a:pt x="751044" y="461111"/>
                </a:lnTo>
                <a:lnTo>
                  <a:pt x="756793" y="423006"/>
                </a:lnTo>
                <a:lnTo>
                  <a:pt x="758751" y="383768"/>
                </a:lnTo>
                <a:lnTo>
                  <a:pt x="756745" y="344529"/>
                </a:lnTo>
                <a:lnTo>
                  <a:pt x="750953" y="306425"/>
                </a:lnTo>
                <a:lnTo>
                  <a:pt x="728770" y="234387"/>
                </a:lnTo>
                <a:lnTo>
                  <a:pt x="693815" y="169321"/>
                </a:lnTo>
                <a:lnTo>
                  <a:pt x="647494" y="112547"/>
                </a:lnTo>
                <a:lnTo>
                  <a:pt x="591369" y="65691"/>
                </a:lnTo>
                <a:lnTo>
                  <a:pt x="560105" y="46462"/>
                </a:lnTo>
                <a:lnTo>
                  <a:pt x="534048" y="33747"/>
                </a:lnTo>
                <a:close/>
              </a:path>
              <a:path w="758825" h="767714">
                <a:moveTo>
                  <a:pt x="395652" y="33747"/>
                </a:moveTo>
                <a:lnTo>
                  <a:pt x="363098" y="33747"/>
                </a:lnTo>
                <a:lnTo>
                  <a:pt x="363098" y="110342"/>
                </a:lnTo>
                <a:lnTo>
                  <a:pt x="370386" y="117713"/>
                </a:lnTo>
                <a:lnTo>
                  <a:pt x="388354" y="117713"/>
                </a:lnTo>
                <a:lnTo>
                  <a:pt x="395652" y="110342"/>
                </a:lnTo>
                <a:lnTo>
                  <a:pt x="395652" y="33747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7363502" y="681882"/>
            <a:ext cx="162029" cy="311266"/>
          </a:xfrm>
          <a:custGeom>
            <a:avLst/>
            <a:gdLst/>
            <a:ahLst/>
            <a:cxnLst/>
            <a:rect l="l" t="t" r="r" b="b"/>
            <a:pathLst>
              <a:path w="193040" h="370839">
                <a:moveTo>
                  <a:pt x="25255" y="0"/>
                </a:moveTo>
                <a:lnTo>
                  <a:pt x="7277" y="0"/>
                </a:lnTo>
                <a:lnTo>
                  <a:pt x="0" y="7371"/>
                </a:lnTo>
                <a:lnTo>
                  <a:pt x="20" y="193659"/>
                </a:lnTo>
                <a:lnTo>
                  <a:pt x="164696" y="365496"/>
                </a:lnTo>
                <a:lnTo>
                  <a:pt x="176166" y="370438"/>
                </a:lnTo>
                <a:lnTo>
                  <a:pt x="182302" y="369298"/>
                </a:lnTo>
                <a:lnTo>
                  <a:pt x="187722" y="365737"/>
                </a:lnTo>
                <a:lnTo>
                  <a:pt x="191362" y="360326"/>
                </a:lnTo>
                <a:lnTo>
                  <a:pt x="192622" y="354141"/>
                </a:lnTo>
                <a:lnTo>
                  <a:pt x="191494" y="347932"/>
                </a:lnTo>
                <a:lnTo>
                  <a:pt x="187973" y="342450"/>
                </a:lnTo>
                <a:lnTo>
                  <a:pt x="32543" y="182580"/>
                </a:lnTo>
                <a:lnTo>
                  <a:pt x="32543" y="7371"/>
                </a:lnTo>
                <a:lnTo>
                  <a:pt x="25255" y="0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7785460" y="2260953"/>
            <a:ext cx="409709" cy="421261"/>
          </a:xfrm>
          <a:custGeom>
            <a:avLst/>
            <a:gdLst/>
            <a:ahLst/>
            <a:cxnLst/>
            <a:rect l="l" t="t" r="r" b="b"/>
            <a:pathLst>
              <a:path w="675640" h="694689">
                <a:moveTo>
                  <a:pt x="562094" y="677801"/>
                </a:moveTo>
                <a:lnTo>
                  <a:pt x="183868" y="677801"/>
                </a:lnTo>
                <a:lnTo>
                  <a:pt x="230978" y="683436"/>
                </a:lnTo>
                <a:lnTo>
                  <a:pt x="260922" y="686463"/>
                </a:lnTo>
                <a:lnTo>
                  <a:pt x="303734" y="689770"/>
                </a:lnTo>
                <a:lnTo>
                  <a:pt x="355320" y="692171"/>
                </a:lnTo>
                <a:lnTo>
                  <a:pt x="411589" y="692481"/>
                </a:lnTo>
                <a:lnTo>
                  <a:pt x="424360" y="693349"/>
                </a:lnTo>
                <a:lnTo>
                  <a:pt x="436735" y="693982"/>
                </a:lnTo>
                <a:lnTo>
                  <a:pt x="448701" y="694370"/>
                </a:lnTo>
                <a:lnTo>
                  <a:pt x="460247" y="694502"/>
                </a:lnTo>
                <a:lnTo>
                  <a:pt x="479112" y="694123"/>
                </a:lnTo>
                <a:lnTo>
                  <a:pt x="496682" y="692982"/>
                </a:lnTo>
                <a:lnTo>
                  <a:pt x="512919" y="691078"/>
                </a:lnTo>
                <a:lnTo>
                  <a:pt x="527784" y="688408"/>
                </a:lnTo>
                <a:lnTo>
                  <a:pt x="558460" y="679570"/>
                </a:lnTo>
                <a:lnTo>
                  <a:pt x="562094" y="677801"/>
                </a:lnTo>
                <a:close/>
              </a:path>
              <a:path w="675640" h="694689">
                <a:moveTo>
                  <a:pt x="149000" y="332000"/>
                </a:moveTo>
                <a:lnTo>
                  <a:pt x="60417" y="332000"/>
                </a:lnTo>
                <a:lnTo>
                  <a:pt x="36885" y="336763"/>
                </a:lnTo>
                <a:lnTo>
                  <a:pt x="17682" y="349738"/>
                </a:lnTo>
                <a:lnTo>
                  <a:pt x="4742" y="368947"/>
                </a:lnTo>
                <a:lnTo>
                  <a:pt x="29" y="392270"/>
                </a:lnTo>
                <a:lnTo>
                  <a:pt x="0" y="628431"/>
                </a:lnTo>
                <a:lnTo>
                  <a:pt x="4763" y="651962"/>
                </a:lnTo>
                <a:lnTo>
                  <a:pt x="17737" y="671165"/>
                </a:lnTo>
                <a:lnTo>
                  <a:pt x="36947" y="684105"/>
                </a:lnTo>
                <a:lnTo>
                  <a:pt x="60417" y="688848"/>
                </a:lnTo>
                <a:lnTo>
                  <a:pt x="149000" y="688848"/>
                </a:lnTo>
                <a:lnTo>
                  <a:pt x="158520" y="688102"/>
                </a:lnTo>
                <a:lnTo>
                  <a:pt x="167585" y="685939"/>
                </a:lnTo>
                <a:lnTo>
                  <a:pt x="176074" y="682469"/>
                </a:lnTo>
                <a:lnTo>
                  <a:pt x="183868" y="677801"/>
                </a:lnTo>
                <a:lnTo>
                  <a:pt x="562094" y="677801"/>
                </a:lnTo>
                <a:lnTo>
                  <a:pt x="583774" y="667245"/>
                </a:lnTo>
                <a:lnTo>
                  <a:pt x="599088" y="655096"/>
                </a:lnTo>
                <a:lnTo>
                  <a:pt x="473302" y="655096"/>
                </a:lnTo>
                <a:lnTo>
                  <a:pt x="445124" y="655030"/>
                </a:lnTo>
                <a:lnTo>
                  <a:pt x="413777" y="653257"/>
                </a:lnTo>
                <a:lnTo>
                  <a:pt x="356345" y="652983"/>
                </a:lnTo>
                <a:lnTo>
                  <a:pt x="305230" y="650552"/>
                </a:lnTo>
                <a:lnTo>
                  <a:pt x="293557" y="649634"/>
                </a:lnTo>
                <a:lnTo>
                  <a:pt x="60417" y="649634"/>
                </a:lnTo>
                <a:lnTo>
                  <a:pt x="52144" y="647954"/>
                </a:lnTo>
                <a:lnTo>
                  <a:pt x="45410" y="643387"/>
                </a:lnTo>
                <a:lnTo>
                  <a:pt x="40881" y="636643"/>
                </a:lnTo>
                <a:lnTo>
                  <a:pt x="39223" y="628431"/>
                </a:lnTo>
                <a:lnTo>
                  <a:pt x="39311" y="391838"/>
                </a:lnTo>
                <a:lnTo>
                  <a:pt x="40900" y="384001"/>
                </a:lnTo>
                <a:lnTo>
                  <a:pt x="45461" y="377263"/>
                </a:lnTo>
                <a:lnTo>
                  <a:pt x="52202" y="372728"/>
                </a:lnTo>
                <a:lnTo>
                  <a:pt x="60417" y="371067"/>
                </a:lnTo>
                <a:lnTo>
                  <a:pt x="207666" y="371067"/>
                </a:lnTo>
                <a:lnTo>
                  <a:pt x="209578" y="364971"/>
                </a:lnTo>
                <a:lnTo>
                  <a:pt x="214725" y="352626"/>
                </a:lnTo>
                <a:lnTo>
                  <a:pt x="222245" y="339267"/>
                </a:lnTo>
                <a:lnTo>
                  <a:pt x="177764" y="339267"/>
                </a:lnTo>
                <a:lnTo>
                  <a:pt x="171127" y="336170"/>
                </a:lnTo>
                <a:lnTo>
                  <a:pt x="164093" y="333890"/>
                </a:lnTo>
                <a:lnTo>
                  <a:pt x="156703" y="332482"/>
                </a:lnTo>
                <a:lnTo>
                  <a:pt x="149000" y="332000"/>
                </a:lnTo>
                <a:close/>
              </a:path>
              <a:path w="675640" h="694689">
                <a:moveTo>
                  <a:pt x="645946" y="285910"/>
                </a:moveTo>
                <a:lnTo>
                  <a:pt x="541505" y="285910"/>
                </a:lnTo>
                <a:lnTo>
                  <a:pt x="582076" y="290299"/>
                </a:lnTo>
                <a:lnTo>
                  <a:pt x="611290" y="303823"/>
                </a:lnTo>
                <a:lnTo>
                  <a:pt x="622257" y="320747"/>
                </a:lnTo>
                <a:lnTo>
                  <a:pt x="623295" y="337248"/>
                </a:lnTo>
                <a:lnTo>
                  <a:pt x="619565" y="350291"/>
                </a:lnTo>
                <a:lnTo>
                  <a:pt x="616232" y="356837"/>
                </a:lnTo>
                <a:lnTo>
                  <a:pt x="613489" y="363298"/>
                </a:lnTo>
                <a:lnTo>
                  <a:pt x="613235" y="370071"/>
                </a:lnTo>
                <a:lnTo>
                  <a:pt x="615349" y="376543"/>
                </a:lnTo>
                <a:lnTo>
                  <a:pt x="619708" y="382103"/>
                </a:lnTo>
                <a:lnTo>
                  <a:pt x="622193" y="384737"/>
                </a:lnTo>
                <a:lnTo>
                  <a:pt x="627559" y="391838"/>
                </a:lnTo>
                <a:lnTo>
                  <a:pt x="633031" y="402532"/>
                </a:lnTo>
                <a:lnTo>
                  <a:pt x="635834" y="415945"/>
                </a:lnTo>
                <a:lnTo>
                  <a:pt x="635021" y="425685"/>
                </a:lnTo>
                <a:lnTo>
                  <a:pt x="631715" y="435497"/>
                </a:lnTo>
                <a:lnTo>
                  <a:pt x="625928" y="445335"/>
                </a:lnTo>
                <a:lnTo>
                  <a:pt x="617677" y="455158"/>
                </a:lnTo>
                <a:lnTo>
                  <a:pt x="614045" y="460492"/>
                </a:lnTo>
                <a:lnTo>
                  <a:pt x="612345" y="466565"/>
                </a:lnTo>
                <a:lnTo>
                  <a:pt x="612659" y="472856"/>
                </a:lnTo>
                <a:lnTo>
                  <a:pt x="615070" y="478844"/>
                </a:lnTo>
                <a:lnTo>
                  <a:pt x="615070" y="478980"/>
                </a:lnTo>
                <a:lnTo>
                  <a:pt x="621017" y="489147"/>
                </a:lnTo>
                <a:lnTo>
                  <a:pt x="621750" y="503094"/>
                </a:lnTo>
                <a:lnTo>
                  <a:pt x="620608" y="516949"/>
                </a:lnTo>
                <a:lnTo>
                  <a:pt x="615667" y="529958"/>
                </a:lnTo>
                <a:lnTo>
                  <a:pt x="606940" y="542098"/>
                </a:lnTo>
                <a:lnTo>
                  <a:pt x="594442" y="553344"/>
                </a:lnTo>
                <a:lnTo>
                  <a:pt x="590115" y="557899"/>
                </a:lnTo>
                <a:lnTo>
                  <a:pt x="587459" y="563435"/>
                </a:lnTo>
                <a:lnTo>
                  <a:pt x="586628" y="569517"/>
                </a:lnTo>
                <a:lnTo>
                  <a:pt x="587772" y="575710"/>
                </a:lnTo>
                <a:lnTo>
                  <a:pt x="588587" y="579069"/>
                </a:lnTo>
                <a:lnTo>
                  <a:pt x="589619" y="587690"/>
                </a:lnTo>
                <a:lnTo>
                  <a:pt x="574326" y="625313"/>
                </a:lnTo>
                <a:lnTo>
                  <a:pt x="519649" y="650063"/>
                </a:lnTo>
                <a:lnTo>
                  <a:pt x="473302" y="655096"/>
                </a:lnTo>
                <a:lnTo>
                  <a:pt x="599088" y="655096"/>
                </a:lnTo>
                <a:lnTo>
                  <a:pt x="624739" y="616590"/>
                </a:lnTo>
                <a:lnTo>
                  <a:pt x="628755" y="588071"/>
                </a:lnTo>
                <a:lnTo>
                  <a:pt x="627855" y="576725"/>
                </a:lnTo>
                <a:lnTo>
                  <a:pt x="645340" y="556777"/>
                </a:lnTo>
                <a:lnTo>
                  <a:pt x="655554" y="536856"/>
                </a:lnTo>
                <a:lnTo>
                  <a:pt x="660159" y="518025"/>
                </a:lnTo>
                <a:lnTo>
                  <a:pt x="660817" y="501345"/>
                </a:lnTo>
                <a:lnTo>
                  <a:pt x="660026" y="492866"/>
                </a:lnTo>
                <a:lnTo>
                  <a:pt x="658651" y="485120"/>
                </a:lnTo>
                <a:lnTo>
                  <a:pt x="656869" y="478188"/>
                </a:lnTo>
                <a:lnTo>
                  <a:pt x="654859" y="472153"/>
                </a:lnTo>
                <a:lnTo>
                  <a:pt x="664139" y="458303"/>
                </a:lnTo>
                <a:lnTo>
                  <a:pt x="670615" y="444033"/>
                </a:lnTo>
                <a:lnTo>
                  <a:pt x="674260" y="429410"/>
                </a:lnTo>
                <a:lnTo>
                  <a:pt x="675047" y="414500"/>
                </a:lnTo>
                <a:lnTo>
                  <a:pt x="672875" y="398868"/>
                </a:lnTo>
                <a:lnTo>
                  <a:pt x="668334" y="385214"/>
                </a:lnTo>
                <a:lnTo>
                  <a:pt x="662432" y="373714"/>
                </a:lnTo>
                <a:lnTo>
                  <a:pt x="656178" y="364543"/>
                </a:lnTo>
                <a:lnTo>
                  <a:pt x="661708" y="344701"/>
                </a:lnTo>
                <a:lnTo>
                  <a:pt x="662310" y="321839"/>
                </a:lnTo>
                <a:lnTo>
                  <a:pt x="655235" y="297998"/>
                </a:lnTo>
                <a:lnTo>
                  <a:pt x="645946" y="285910"/>
                </a:lnTo>
                <a:close/>
              </a:path>
              <a:path w="675640" h="694689">
                <a:moveTo>
                  <a:pt x="207666" y="371067"/>
                </a:moveTo>
                <a:lnTo>
                  <a:pt x="149000" y="371067"/>
                </a:lnTo>
                <a:lnTo>
                  <a:pt x="157282" y="372747"/>
                </a:lnTo>
                <a:lnTo>
                  <a:pt x="164026" y="377314"/>
                </a:lnTo>
                <a:lnTo>
                  <a:pt x="168563" y="384058"/>
                </a:lnTo>
                <a:lnTo>
                  <a:pt x="170137" y="391838"/>
                </a:lnTo>
                <a:lnTo>
                  <a:pt x="170195" y="628431"/>
                </a:lnTo>
                <a:lnTo>
                  <a:pt x="168544" y="636558"/>
                </a:lnTo>
                <a:lnTo>
                  <a:pt x="163975" y="643295"/>
                </a:lnTo>
                <a:lnTo>
                  <a:pt x="157224" y="647828"/>
                </a:lnTo>
                <a:lnTo>
                  <a:pt x="149000" y="649488"/>
                </a:lnTo>
                <a:lnTo>
                  <a:pt x="60417" y="649488"/>
                </a:lnTo>
                <a:lnTo>
                  <a:pt x="60417" y="649634"/>
                </a:lnTo>
                <a:lnTo>
                  <a:pt x="293557" y="649634"/>
                </a:lnTo>
                <a:lnTo>
                  <a:pt x="262935" y="647227"/>
                </a:lnTo>
                <a:lnTo>
                  <a:pt x="233992" y="644274"/>
                </a:lnTo>
                <a:lnTo>
                  <a:pt x="222935" y="642954"/>
                </a:lnTo>
                <a:lnTo>
                  <a:pt x="222789" y="642954"/>
                </a:lnTo>
                <a:lnTo>
                  <a:pt x="208129" y="641205"/>
                </a:lnTo>
                <a:lnTo>
                  <a:pt x="208998" y="637142"/>
                </a:lnTo>
                <a:lnTo>
                  <a:pt x="209428" y="632776"/>
                </a:lnTo>
                <a:lnTo>
                  <a:pt x="209428" y="386030"/>
                </a:lnTo>
                <a:lnTo>
                  <a:pt x="208412" y="379936"/>
                </a:lnTo>
                <a:lnTo>
                  <a:pt x="206663" y="374260"/>
                </a:lnTo>
                <a:lnTo>
                  <a:pt x="207666" y="371067"/>
                </a:lnTo>
                <a:close/>
              </a:path>
              <a:path w="675640" h="694689">
                <a:moveTo>
                  <a:pt x="367151" y="0"/>
                </a:moveTo>
                <a:lnTo>
                  <a:pt x="330130" y="29258"/>
                </a:lnTo>
                <a:lnTo>
                  <a:pt x="325700" y="67120"/>
                </a:lnTo>
                <a:lnTo>
                  <a:pt x="326911" y="82049"/>
                </a:lnTo>
                <a:lnTo>
                  <a:pt x="314648" y="113213"/>
                </a:lnTo>
                <a:lnTo>
                  <a:pt x="297814" y="152214"/>
                </a:lnTo>
                <a:lnTo>
                  <a:pt x="277598" y="194449"/>
                </a:lnTo>
                <a:lnTo>
                  <a:pt x="255191" y="235316"/>
                </a:lnTo>
                <a:lnTo>
                  <a:pt x="231781" y="270212"/>
                </a:lnTo>
                <a:lnTo>
                  <a:pt x="207690" y="295111"/>
                </a:lnTo>
                <a:lnTo>
                  <a:pt x="206234" y="296566"/>
                </a:lnTo>
                <a:lnTo>
                  <a:pt x="197007" y="307305"/>
                </a:lnTo>
                <a:lnTo>
                  <a:pt x="189278" y="318191"/>
                </a:lnTo>
                <a:lnTo>
                  <a:pt x="182909" y="328940"/>
                </a:lnTo>
                <a:lnTo>
                  <a:pt x="177764" y="339267"/>
                </a:lnTo>
                <a:lnTo>
                  <a:pt x="222245" y="339267"/>
                </a:lnTo>
                <a:lnTo>
                  <a:pt x="222594" y="338646"/>
                </a:lnTo>
                <a:lnTo>
                  <a:pt x="233678" y="324450"/>
                </a:lnTo>
                <a:lnTo>
                  <a:pt x="261368" y="295622"/>
                </a:lnTo>
                <a:lnTo>
                  <a:pt x="287836" y="256832"/>
                </a:lnTo>
                <a:lnTo>
                  <a:pt x="312042" y="213148"/>
                </a:lnTo>
                <a:lnTo>
                  <a:pt x="332944" y="169633"/>
                </a:lnTo>
                <a:lnTo>
                  <a:pt x="349501" y="131355"/>
                </a:lnTo>
                <a:lnTo>
                  <a:pt x="365412" y="90772"/>
                </a:lnTo>
                <a:lnTo>
                  <a:pt x="366585" y="87725"/>
                </a:lnTo>
                <a:lnTo>
                  <a:pt x="366857" y="84374"/>
                </a:lnTo>
                <a:lnTo>
                  <a:pt x="366282" y="81044"/>
                </a:lnTo>
                <a:lnTo>
                  <a:pt x="365043" y="68434"/>
                </a:lnTo>
                <a:lnTo>
                  <a:pt x="364991" y="56110"/>
                </a:lnTo>
                <a:lnTo>
                  <a:pt x="366058" y="45723"/>
                </a:lnTo>
                <a:lnTo>
                  <a:pt x="368177" y="38920"/>
                </a:lnTo>
                <a:lnTo>
                  <a:pt x="442586" y="38920"/>
                </a:lnTo>
                <a:lnTo>
                  <a:pt x="441086" y="35873"/>
                </a:lnTo>
                <a:lnTo>
                  <a:pt x="420953" y="16238"/>
                </a:lnTo>
                <a:lnTo>
                  <a:pt x="399324" y="5465"/>
                </a:lnTo>
                <a:lnTo>
                  <a:pt x="380091" y="928"/>
                </a:lnTo>
                <a:lnTo>
                  <a:pt x="367151" y="0"/>
                </a:lnTo>
                <a:close/>
              </a:path>
              <a:path w="675640" h="694689">
                <a:moveTo>
                  <a:pt x="442586" y="38920"/>
                </a:moveTo>
                <a:lnTo>
                  <a:pt x="368177" y="38920"/>
                </a:lnTo>
                <a:lnTo>
                  <a:pt x="376061" y="39615"/>
                </a:lnTo>
                <a:lnTo>
                  <a:pt x="386850" y="42297"/>
                </a:lnTo>
                <a:lnTo>
                  <a:pt x="398541" y="48190"/>
                </a:lnTo>
                <a:lnTo>
                  <a:pt x="409128" y="58521"/>
                </a:lnTo>
                <a:lnTo>
                  <a:pt x="417347" y="76839"/>
                </a:lnTo>
                <a:lnTo>
                  <a:pt x="419794" y="100808"/>
                </a:lnTo>
                <a:lnTo>
                  <a:pt x="416472" y="130030"/>
                </a:lnTo>
                <a:lnTo>
                  <a:pt x="407380" y="164110"/>
                </a:lnTo>
                <a:lnTo>
                  <a:pt x="393259" y="213201"/>
                </a:lnTo>
                <a:lnTo>
                  <a:pt x="387579" y="249450"/>
                </a:lnTo>
                <a:lnTo>
                  <a:pt x="400260" y="294095"/>
                </a:lnTo>
                <a:lnTo>
                  <a:pt x="424411" y="301494"/>
                </a:lnTo>
                <a:lnTo>
                  <a:pt x="438491" y="298292"/>
                </a:lnTo>
                <a:lnTo>
                  <a:pt x="444889" y="296946"/>
                </a:lnTo>
                <a:lnTo>
                  <a:pt x="451126" y="295737"/>
                </a:lnTo>
                <a:lnTo>
                  <a:pt x="457200" y="294682"/>
                </a:lnTo>
                <a:lnTo>
                  <a:pt x="457776" y="294535"/>
                </a:lnTo>
                <a:lnTo>
                  <a:pt x="458509" y="294388"/>
                </a:lnTo>
                <a:lnTo>
                  <a:pt x="459085" y="294242"/>
                </a:lnTo>
                <a:lnTo>
                  <a:pt x="497776" y="288082"/>
                </a:lnTo>
                <a:lnTo>
                  <a:pt x="541505" y="285910"/>
                </a:lnTo>
                <a:lnTo>
                  <a:pt x="645946" y="285910"/>
                </a:lnTo>
                <a:lnTo>
                  <a:pt x="637729" y="275216"/>
                </a:lnTo>
                <a:lnTo>
                  <a:pt x="617400" y="261608"/>
                </a:lnTo>
                <a:lnTo>
                  <a:pt x="616046" y="261133"/>
                </a:lnTo>
                <a:lnTo>
                  <a:pt x="426699" y="261133"/>
                </a:lnTo>
                <a:lnTo>
                  <a:pt x="426878" y="251336"/>
                </a:lnTo>
                <a:lnTo>
                  <a:pt x="429129" y="234949"/>
                </a:lnTo>
                <a:lnTo>
                  <a:pt x="434704" y="210558"/>
                </a:lnTo>
                <a:lnTo>
                  <a:pt x="444855" y="176748"/>
                </a:lnTo>
                <a:lnTo>
                  <a:pt x="456071" y="133085"/>
                </a:lnTo>
                <a:lnTo>
                  <a:pt x="459199" y="94978"/>
                </a:lnTo>
                <a:lnTo>
                  <a:pt x="454213" y="62538"/>
                </a:lnTo>
                <a:lnTo>
                  <a:pt x="442586" y="38920"/>
                </a:lnTo>
                <a:close/>
              </a:path>
              <a:path w="675640" h="694689">
                <a:moveTo>
                  <a:pt x="521094" y="247322"/>
                </a:moveTo>
                <a:lnTo>
                  <a:pt x="494003" y="249450"/>
                </a:lnTo>
                <a:lnTo>
                  <a:pt x="471537" y="252449"/>
                </a:lnTo>
                <a:lnTo>
                  <a:pt x="455987" y="255174"/>
                </a:lnTo>
                <a:lnTo>
                  <a:pt x="449640" y="256484"/>
                </a:lnTo>
                <a:lnTo>
                  <a:pt x="449504" y="256484"/>
                </a:lnTo>
                <a:lnTo>
                  <a:pt x="442237" y="257782"/>
                </a:lnTo>
                <a:lnTo>
                  <a:pt x="434541" y="259384"/>
                </a:lnTo>
                <a:lnTo>
                  <a:pt x="426699" y="261133"/>
                </a:lnTo>
                <a:lnTo>
                  <a:pt x="616046" y="261133"/>
                </a:lnTo>
                <a:lnTo>
                  <a:pt x="591124" y="252395"/>
                </a:lnTo>
                <a:lnTo>
                  <a:pt x="558991" y="247619"/>
                </a:lnTo>
                <a:lnTo>
                  <a:pt x="521094" y="247322"/>
                </a:lnTo>
                <a:close/>
              </a:path>
            </a:pathLst>
          </a:custGeom>
          <a:solidFill>
            <a:srgbClr val="F785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 flipV="1">
            <a:off x="0" y="2597259"/>
            <a:ext cx="3574584" cy="45719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47" y="0"/>
                </a:lnTo>
              </a:path>
            </a:pathLst>
          </a:custGeom>
          <a:ln w="83767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14"/>
          <p:cNvSpPr txBox="1"/>
          <p:nvPr/>
        </p:nvSpPr>
        <p:spPr>
          <a:xfrm>
            <a:off x="10525706" y="2182081"/>
            <a:ext cx="572471" cy="622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lang="ru-RU" sz="4002" spc="52" dirty="0">
                <a:solidFill>
                  <a:schemeClr val="accent6"/>
                </a:solidFill>
                <a:latin typeface="Calibri"/>
                <a:cs typeface="Calibri"/>
              </a:rPr>
              <a:t>!!!</a:t>
            </a:r>
            <a:endParaRPr sz="4002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sp>
        <p:nvSpPr>
          <p:cNvPr id="54" name="object 15"/>
          <p:cNvSpPr txBox="1"/>
          <p:nvPr/>
        </p:nvSpPr>
        <p:spPr>
          <a:xfrm>
            <a:off x="9583987" y="2830452"/>
            <a:ext cx="2608013" cy="678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lang="ru-RU" sz="1092" spc="55" dirty="0">
                <a:solidFill>
                  <a:srgbClr val="333333"/>
                </a:solidFill>
                <a:latin typeface="+mj-lt"/>
                <a:cs typeface="Calibri"/>
              </a:rPr>
              <a:t>Обеспечивает выполнение требований зарубежных и новых </a:t>
            </a:r>
            <a:r>
              <a:rPr lang="ru-RU" sz="1092" spc="55" dirty="0" smtClean="0">
                <a:solidFill>
                  <a:srgbClr val="333333"/>
                </a:solidFill>
                <a:latin typeface="+mj-lt"/>
                <a:cs typeface="Calibri"/>
              </a:rPr>
              <a:t>российских </a:t>
            </a:r>
            <a:r>
              <a:rPr lang="ru-RU" sz="1092" spc="55" dirty="0">
                <a:solidFill>
                  <a:srgbClr val="333333"/>
                </a:solidFill>
                <a:latin typeface="+mj-lt"/>
                <a:cs typeface="Calibri"/>
              </a:rPr>
              <a:t>нормативных документов СП 63.13330-2012 и ГОСТ </a:t>
            </a:r>
            <a:r>
              <a:rPr lang="ru-RU" sz="1092" spc="55" dirty="0" smtClean="0">
                <a:solidFill>
                  <a:srgbClr val="333333"/>
                </a:solidFill>
                <a:latin typeface="+mj-lt"/>
                <a:cs typeface="Calibri"/>
              </a:rPr>
              <a:t>34028-2016.</a:t>
            </a:r>
            <a:endParaRPr sz="1092" dirty="0">
              <a:latin typeface="+mj-lt"/>
              <a:cs typeface="Calibri"/>
            </a:endParaRPr>
          </a:p>
        </p:txBody>
      </p:sp>
      <p:sp>
        <p:nvSpPr>
          <p:cNvPr id="55" name="object 16"/>
          <p:cNvSpPr txBox="1"/>
          <p:nvPr/>
        </p:nvSpPr>
        <p:spPr>
          <a:xfrm>
            <a:off x="9469166" y="1308646"/>
            <a:ext cx="2685552" cy="678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lang="ru-RU" sz="1455" b="1" spc="58" dirty="0">
                <a:solidFill>
                  <a:srgbClr val="333333"/>
                </a:solidFill>
                <a:latin typeface="Calibri"/>
                <a:cs typeface="Calibri"/>
              </a:rPr>
              <a:t>Повышает безопасность и эффективность эксплуатации объектов строительства</a:t>
            </a:r>
            <a:endParaRPr sz="1455" b="1" dirty="0">
              <a:latin typeface="Calibri"/>
              <a:cs typeface="Calibri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>
            <a:off x="10520937" y="658568"/>
            <a:ext cx="562272" cy="470692"/>
          </a:xfrm>
          <a:prstGeom prst="triangl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2"/>
          </a:p>
        </p:txBody>
      </p:sp>
      <p:sp>
        <p:nvSpPr>
          <p:cNvPr id="60" name="object 16"/>
          <p:cNvSpPr txBox="1"/>
          <p:nvPr/>
        </p:nvSpPr>
        <p:spPr>
          <a:xfrm>
            <a:off x="10719525" y="653542"/>
            <a:ext cx="184831" cy="565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ct val="100800"/>
              </a:lnSpc>
            </a:pPr>
            <a:r>
              <a:rPr lang="ru-RU" sz="3638" spc="58" dirty="0">
                <a:solidFill>
                  <a:schemeClr val="accent6"/>
                </a:solidFill>
                <a:latin typeface="Calibri"/>
                <a:cs typeface="Calibri"/>
              </a:rPr>
              <a:t>!</a:t>
            </a:r>
            <a:endParaRPr sz="3638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  <p:pic>
        <p:nvPicPr>
          <p:cNvPr id="1026" name="Picture 2" descr="C:\Users\Nikitina\Desktop\9r-1CAFi_bM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731" y="4040263"/>
            <a:ext cx="684685" cy="22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" y="-138"/>
            <a:ext cx="12192000" cy="68580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65627" y="361627"/>
            <a:ext cx="377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Rebar with a four-row thread bar</a:t>
            </a:r>
          </a:p>
        </p:txBody>
      </p:sp>
      <p:pic>
        <p:nvPicPr>
          <p:cNvPr id="56" name="Picture 2" descr="C:\Users\Nikolaeva\Desktop\2019-02-19_15-35-4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04" y="4441595"/>
            <a:ext cx="2015343" cy="16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Nikolaeva\YandexDisk\Скриншоты\2019-02-19_15-26-36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2" t="15869" r="2768" b="6377"/>
          <a:stretch/>
        </p:blipFill>
        <p:spPr bwMode="auto">
          <a:xfrm>
            <a:off x="880869" y="4357235"/>
            <a:ext cx="1757161" cy="105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12"/>
          <p:cNvSpPr/>
          <p:nvPr/>
        </p:nvSpPr>
        <p:spPr>
          <a:xfrm>
            <a:off x="820096" y="5560039"/>
            <a:ext cx="1847034" cy="7338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0" y="2366109"/>
            <a:ext cx="5229302" cy="1258301"/>
          </a:xfrm>
          <a:prstGeom prst="rect">
            <a:avLst/>
          </a:prstGeom>
        </p:spPr>
      </p:pic>
      <p:pic>
        <p:nvPicPr>
          <p:cNvPr id="62" name="Picture 2" descr="C:\Users\Nikitina\Desktop\9r-1CAFi_bM co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40" y="4087586"/>
            <a:ext cx="729534" cy="23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92467" y="2326389"/>
            <a:ext cx="5442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-8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cross ribs of the four-row screw reinforcement form a double-stranded thread along its entire length, providing twice the screwing speed of fasteners such as </a:t>
            </a:r>
            <a:r>
              <a:rPr lang="en-US" sz="2400" spc="-8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couplers</a:t>
            </a:r>
            <a:r>
              <a:rPr lang="en-US" sz="2400" spc="-8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, anchor nuts.</a:t>
            </a:r>
            <a:endParaRPr lang="ru-RU" sz="2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05890" y="4996282"/>
            <a:ext cx="338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Rolled steel grade: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Av500P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Av600P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84481" y="5775960"/>
            <a:ext cx="2219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grade: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25G2S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4481" y="4251081"/>
            <a:ext cx="468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Thread bar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diameter: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÷ 36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4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5CB6D2-E283-1B4D-8B99-2B21FAE64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428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D4DC8-BA3E-8247-AAA7-7A69131CDD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56" y="3783560"/>
            <a:ext cx="2713857" cy="16394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324D44B-F789-FA40-80E8-8EA2E4800C08}"/>
              </a:ext>
            </a:extLst>
          </p:cNvPr>
          <p:cNvSpPr txBox="1"/>
          <p:nvPr/>
        </p:nvSpPr>
        <p:spPr>
          <a:xfrm>
            <a:off x="3006139" y="0"/>
            <a:ext cx="5183203" cy="648997"/>
          </a:xfrm>
          <a:prstGeom prst="rect">
            <a:avLst/>
          </a:prstGeom>
          <a:noFill/>
        </p:spPr>
        <p:txBody>
          <a:bodyPr wrap="square" lIns="189000" tIns="108000" rIns="189000" bIns="1080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Our projects</a:t>
            </a:r>
            <a:endParaRPr lang="ru-RU" sz="28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340088-2E07-0F41-AAB9-987F56014686}"/>
              </a:ext>
            </a:extLst>
          </p:cNvPr>
          <p:cNvSpPr txBox="1"/>
          <p:nvPr/>
        </p:nvSpPr>
        <p:spPr>
          <a:xfrm>
            <a:off x="4227522" y="5705857"/>
            <a:ext cx="2630582" cy="646331"/>
          </a:xfrm>
          <a:prstGeom prst="rect">
            <a:avLst/>
          </a:prstGeom>
          <a:noFill/>
        </p:spPr>
        <p:txBody>
          <a:bodyPr wrap="square" lIns="189000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Port conveyor gallery in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Vistino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, Leningrad region. 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2,000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tonnes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Picture 2" descr="C:\Users\Polukhinana\Desktop\Image-17.jpg">
            <a:extLst>
              <a:ext uri="{FF2B5EF4-FFF2-40B4-BE49-F238E27FC236}">
                <a16:creationId xmlns:a16="http://schemas.microsoft.com/office/drawing/2014/main" id="{3209EC26-B68C-6E43-B7DF-EDF53EED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65" y="828608"/>
            <a:ext cx="2741321" cy="16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B8C8300-D6BC-464A-AED3-9CB0090280F8}"/>
              </a:ext>
            </a:extLst>
          </p:cNvPr>
          <p:cNvSpPr txBox="1"/>
          <p:nvPr/>
        </p:nvSpPr>
        <p:spPr>
          <a:xfrm>
            <a:off x="8234322" y="2649028"/>
            <a:ext cx="2664352" cy="830997"/>
          </a:xfrm>
          <a:prstGeom prst="rect">
            <a:avLst/>
          </a:prstGeom>
          <a:noFill/>
        </p:spPr>
        <p:txBody>
          <a:bodyPr wrap="square" lIns="189000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Oskol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Electrometallurgical Plant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(Rolled steel processing shop)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Belgorod Region,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Oskol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3,380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tonnes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11848-E741-CC4D-B3F4-AF6C829DB0B1}"/>
              </a:ext>
            </a:extLst>
          </p:cNvPr>
          <p:cNvSpPr txBox="1"/>
          <p:nvPr/>
        </p:nvSpPr>
        <p:spPr>
          <a:xfrm>
            <a:off x="361657" y="2577263"/>
            <a:ext cx="2468531" cy="830997"/>
          </a:xfrm>
          <a:prstGeom prst="rect">
            <a:avLst/>
          </a:prstGeom>
          <a:noFill/>
        </p:spPr>
        <p:txBody>
          <a:bodyPr wrap="square" lIns="189000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Mineral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fertiliser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warehouse in г. Cherepovets. Construction of a chemical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fertiliser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warehouse. 360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tonnes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8068AF-E374-B942-B7E5-210F79661FAB}"/>
              </a:ext>
            </a:extLst>
          </p:cNvPr>
          <p:cNvSpPr txBox="1"/>
          <p:nvPr/>
        </p:nvSpPr>
        <p:spPr>
          <a:xfrm>
            <a:off x="144120" y="5571322"/>
            <a:ext cx="2820378" cy="1015663"/>
          </a:xfrm>
          <a:prstGeom prst="rect">
            <a:avLst/>
          </a:prstGeom>
          <a:noFill/>
        </p:spPr>
        <p:txBody>
          <a:bodyPr wrap="square" lIns="189000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Football stadium for the 2018 World Cup in Kaliningrad.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Construction of reinforced concrete foundations and footings. 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1,200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tonnes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40" y="3783560"/>
            <a:ext cx="2964947" cy="1772998"/>
          </a:xfrm>
          <a:prstGeom prst="rect">
            <a:avLst/>
          </a:prstGeom>
        </p:spPr>
      </p:pic>
      <p:pic>
        <p:nvPicPr>
          <p:cNvPr id="17" name="Picture 2" descr="C:\Users\Polukhinana\Desktop\Image-10.png">
            <a:extLst>
              <a:ext uri="{FF2B5EF4-FFF2-40B4-BE49-F238E27FC236}">
                <a16:creationId xmlns:a16="http://schemas.microsoft.com/office/drawing/2014/main" id="{2DD17AB0-BB17-6141-A97D-884073A27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818567"/>
            <a:ext cx="2710582" cy="16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B8C8300-D6BC-464A-AED3-9CB0090280F8}"/>
              </a:ext>
            </a:extLst>
          </p:cNvPr>
          <p:cNvSpPr txBox="1"/>
          <p:nvPr/>
        </p:nvSpPr>
        <p:spPr>
          <a:xfrm>
            <a:off x="8267425" y="5663654"/>
            <a:ext cx="2598145" cy="830997"/>
          </a:xfrm>
          <a:prstGeom prst="rect">
            <a:avLst/>
          </a:prstGeom>
          <a:noFill/>
        </p:spPr>
        <p:txBody>
          <a:bodyPr wrap="square" lIns="189000" rtlCol="0">
            <a:spAutoFit/>
          </a:bodyPr>
          <a:lstStyle/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Production facilities for the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‘</a:t>
            </a: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Tulacement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’ 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cement plant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(Heidelberg Group)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1200 tons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068AF-E374-B942-B7E5-210F79661FAB}"/>
              </a:ext>
            </a:extLst>
          </p:cNvPr>
          <p:cNvSpPr txBox="1"/>
          <p:nvPr/>
        </p:nvSpPr>
        <p:spPr>
          <a:xfrm>
            <a:off x="4117084" y="2623477"/>
            <a:ext cx="2851460" cy="830997"/>
          </a:xfrm>
          <a:prstGeom prst="rect">
            <a:avLst/>
          </a:prstGeom>
          <a:noFill/>
        </p:spPr>
        <p:txBody>
          <a:bodyPr wrap="square" lIns="189000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Oskol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Electrometallurgical Plant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(Rolled steel processing shop)</a:t>
            </a: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Belgorod region,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Oskol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3,380 </a:t>
            </a:r>
            <a:r>
              <a:rPr lang="en-US" sz="1200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tonnes</a:t>
            </a:r>
            <a:r>
              <a:rPr lang="en-US" sz="1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5" name="Picture 4" descr="C:\Users\Polukhinana\Desktop\Image-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50" y="828608"/>
            <a:ext cx="2671179" cy="16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olukhinana\Desktop\Tulacement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342" y="3783560"/>
            <a:ext cx="2754312" cy="16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65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6794D6-1471-7C47-8804-A1D09D3C6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869" y="0"/>
            <a:ext cx="8686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8864" y="342945"/>
            <a:ext cx="5143500" cy="710552"/>
          </a:xfrm>
          <a:prstGeom prst="rect">
            <a:avLst/>
          </a:prstGeom>
          <a:noFill/>
        </p:spPr>
        <p:txBody>
          <a:bodyPr wrap="square" lIns="189000" tIns="108000" rIns="189000" bIns="1080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Our partners</a:t>
            </a:r>
            <a:endParaRPr lang="ru-RU" sz="3200" b="1" dirty="0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94" y="1127808"/>
            <a:ext cx="1217897" cy="12178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368" y="4330715"/>
            <a:ext cx="2160270" cy="1940814"/>
          </a:xfrm>
          <a:prstGeom prst="rect">
            <a:avLst/>
          </a:prstGeom>
        </p:spPr>
      </p:pic>
      <p:sp>
        <p:nvSpPr>
          <p:cNvPr id="18" name="object 17"/>
          <p:cNvSpPr/>
          <p:nvPr/>
        </p:nvSpPr>
        <p:spPr>
          <a:xfrm>
            <a:off x="9249310" y="2540294"/>
            <a:ext cx="1283130" cy="569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19"/>
          <p:cNvSpPr/>
          <p:nvPr/>
        </p:nvSpPr>
        <p:spPr>
          <a:xfrm>
            <a:off x="1725792" y="2666644"/>
            <a:ext cx="1045849" cy="560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object 20"/>
          <p:cNvSpPr/>
          <p:nvPr/>
        </p:nvSpPr>
        <p:spPr>
          <a:xfrm>
            <a:off x="1355691" y="1078831"/>
            <a:ext cx="1415950" cy="13158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1"/>
          <p:cNvSpPr/>
          <p:nvPr/>
        </p:nvSpPr>
        <p:spPr>
          <a:xfrm>
            <a:off x="9112229" y="3656402"/>
            <a:ext cx="1230836" cy="800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25" name="Picture 3" descr="C:\Users\Polukhinana\Desktop\Дока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394" y="5073774"/>
            <a:ext cx="1321306" cy="5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07" y="1405877"/>
            <a:ext cx="2515290" cy="696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05" y="3761041"/>
            <a:ext cx="2086122" cy="7805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9" t="21891" r="32028" b="25507"/>
          <a:stretch/>
        </p:blipFill>
        <p:spPr>
          <a:xfrm>
            <a:off x="6345905" y="2559908"/>
            <a:ext cx="1990144" cy="6689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72" y="3579441"/>
            <a:ext cx="1308837" cy="975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3" y="2754138"/>
            <a:ext cx="1817893" cy="2804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9"/>
          <a:stretch/>
        </p:blipFill>
        <p:spPr>
          <a:xfrm>
            <a:off x="1725792" y="3649100"/>
            <a:ext cx="1213613" cy="8146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35885" r="13813" b="27679"/>
          <a:stretch/>
        </p:blipFill>
        <p:spPr>
          <a:xfrm>
            <a:off x="8141286" y="1391655"/>
            <a:ext cx="2577945" cy="596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950" y="4909927"/>
            <a:ext cx="1919151" cy="72814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84" y="4624605"/>
            <a:ext cx="1912256" cy="10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8"/>
            <a:ext cx="3717173" cy="1325563"/>
          </a:xfrm>
        </p:spPr>
        <p:txBody>
          <a:bodyPr/>
          <a:lstStyle/>
          <a:p>
            <a:r>
              <a:rPr lang="en-US" b="1" dirty="0" smtClean="0"/>
              <a:t>Our contacts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3067"/>
            <a:ext cx="10515600" cy="316201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Office: </a:t>
            </a:r>
            <a:r>
              <a:rPr lang="en-US" b="1" dirty="0" smtClean="0">
                <a:latin typeface="+mj-lt"/>
              </a:rPr>
              <a:t>21/1 </a:t>
            </a:r>
            <a:r>
              <a:rPr lang="en-US" b="1" dirty="0" err="1">
                <a:latin typeface="+mj-lt"/>
              </a:rPr>
              <a:t>Sadovaya-Spasskaya</a:t>
            </a:r>
            <a:r>
              <a:rPr lang="en-US" b="1" dirty="0">
                <a:latin typeface="+mj-lt"/>
              </a:rPr>
              <a:t> Street, </a:t>
            </a:r>
            <a:r>
              <a:rPr lang="en-US" b="1" dirty="0" smtClean="0">
                <a:latin typeface="+mj-lt"/>
              </a:rPr>
              <a:t>Moscow</a:t>
            </a:r>
          </a:p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Production</a:t>
            </a:r>
            <a:r>
              <a:rPr lang="ru-RU" b="1" u="sng" dirty="0" smtClean="0">
                <a:latin typeface="+mj-lt"/>
              </a:rPr>
              <a:t>:</a:t>
            </a:r>
            <a:r>
              <a:rPr lang="ru-RU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31 </a:t>
            </a:r>
            <a:r>
              <a:rPr lang="en-US" b="1" dirty="0" err="1">
                <a:latin typeface="+mj-lt"/>
              </a:rPr>
              <a:t>Shcheglovskaya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Zaseka</a:t>
            </a: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Street, Tula</a:t>
            </a:r>
          </a:p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Tel.:</a:t>
            </a:r>
            <a:r>
              <a:rPr lang="ru-RU" b="1" dirty="0" smtClean="0">
                <a:latin typeface="+mj-lt"/>
              </a:rPr>
              <a:t> +7(495)419-00-78</a:t>
            </a:r>
          </a:p>
          <a:p>
            <a:pPr marL="0" indent="0">
              <a:buNone/>
            </a:pPr>
            <a:r>
              <a:rPr lang="en-US" b="1" u="sng" dirty="0" smtClean="0">
                <a:latin typeface="+mj-lt"/>
              </a:rPr>
              <a:t>Email:</a:t>
            </a:r>
            <a:r>
              <a:rPr lang="ru-RU" b="1" dirty="0" smtClean="0">
                <a:latin typeface="+mj-lt"/>
              </a:rPr>
              <a:t> </a:t>
            </a:r>
            <a:r>
              <a:rPr lang="en-US" b="1" u="sng" dirty="0" smtClean="0">
                <a:latin typeface="+mj-lt"/>
                <a:hlinkClick r:id="rId2"/>
              </a:rPr>
              <a:t>info@tigk.ru</a:t>
            </a:r>
            <a:endParaRPr lang="en-US" b="1" u="sng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      </a:t>
            </a:r>
            <a:r>
              <a:rPr lang="en-US" b="1" dirty="0" smtClean="0">
                <a:latin typeface="+mj-lt"/>
                <a:hlinkClick r:id="rId3"/>
              </a:rPr>
              <a:t>shubenkoea@tigk.ru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err="1" smtClean="0">
                <a:latin typeface="+mj-lt"/>
              </a:rPr>
              <a:t>Shubenko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Evgenii</a:t>
            </a:r>
            <a:endParaRPr lang="en-US" b="1" dirty="0" smtClean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           </a:t>
            </a:r>
            <a:r>
              <a:rPr lang="en-US" b="1" dirty="0" smtClean="0">
                <a:latin typeface="+mj-lt"/>
                <a:hlinkClick r:id="rId4"/>
              </a:rPr>
              <a:t>lyskovda@tigk.ru</a:t>
            </a:r>
            <a:r>
              <a:rPr lang="en-US" b="1" dirty="0" smtClean="0">
                <a:latin typeface="+mj-lt"/>
              </a:rPr>
              <a:t>  </a:t>
            </a:r>
            <a:r>
              <a:rPr lang="en-US" b="1" dirty="0" err="1" smtClean="0">
                <a:latin typeface="+mj-lt"/>
              </a:rPr>
              <a:t>Lyskov</a:t>
            </a:r>
            <a:r>
              <a:rPr lang="en-US" b="1" dirty="0" smtClean="0">
                <a:latin typeface="+mj-lt"/>
              </a:rPr>
              <a:t> Daniil</a:t>
            </a:r>
          </a:p>
          <a:p>
            <a:pPr marL="0" indent="0">
              <a:buNone/>
            </a:pPr>
            <a:endParaRPr lang="ru-RU" b="1" dirty="0" smtClean="0">
              <a:latin typeface="Trebuchet MS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object 4"/>
          <p:cNvSpPr/>
          <p:nvPr/>
        </p:nvSpPr>
        <p:spPr>
          <a:xfrm>
            <a:off x="0" y="4846320"/>
            <a:ext cx="12192000" cy="2011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/>
          <p:nvPr/>
        </p:nvSpPr>
        <p:spPr>
          <a:xfrm>
            <a:off x="0" y="1469362"/>
            <a:ext cx="4601929" cy="50195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47" y="0"/>
                </a:lnTo>
              </a:path>
            </a:pathLst>
          </a:custGeom>
          <a:ln w="83767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pPr defTabSz="55437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About the plant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1664702"/>
            <a:ext cx="11627892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4100" dirty="0">
                <a:latin typeface="+mj-lt"/>
                <a:ea typeface="+mj-ea"/>
                <a:cs typeface="+mj-cs"/>
              </a:rPr>
              <a:t>Tula Metal Rolling Plant has been manufacturing quality steel products since 2007. The production process is </a:t>
            </a:r>
            <a:r>
              <a:rPr lang="en-US" sz="4100" dirty="0" err="1" smtClean="0">
                <a:latin typeface="+mj-lt"/>
                <a:ea typeface="+mj-ea"/>
                <a:cs typeface="+mj-cs"/>
              </a:rPr>
              <a:t>organised</a:t>
            </a:r>
            <a:r>
              <a:rPr lang="en-US" sz="41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100" dirty="0">
                <a:latin typeface="+mj-lt"/>
                <a:ea typeface="+mj-ea"/>
                <a:cs typeface="+mj-cs"/>
              </a:rPr>
              <a:t>in accordance with ISO9001-2015 quality management requirements.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4100" dirty="0" smtClean="0">
                <a:latin typeface="+mj-lt"/>
                <a:ea typeface="+mj-ea"/>
                <a:cs typeface="+mj-cs"/>
              </a:rPr>
              <a:t>TMRP </a:t>
            </a:r>
            <a:r>
              <a:rPr lang="en-US" sz="4100" dirty="0">
                <a:latin typeface="+mj-lt"/>
                <a:ea typeface="+mj-ea"/>
                <a:cs typeface="+mj-cs"/>
              </a:rPr>
              <a:t>is located 160 km from Moscow. It is a unique investment project implemented in the Proletarsky district of Tula between 2008 and 2013</a:t>
            </a:r>
            <a:r>
              <a:rPr lang="en-US" sz="4100" dirty="0" smtClean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4100" dirty="0">
                <a:latin typeface="+mj-lt"/>
                <a:ea typeface="+mj-ea"/>
                <a:cs typeface="+mj-cs"/>
              </a:rPr>
              <a:t>Area of production facilities more than 62000 </a:t>
            </a:r>
            <a:r>
              <a:rPr lang="en-US" sz="4100" dirty="0" smtClean="0">
                <a:latin typeface="+mj-lt"/>
                <a:ea typeface="+mj-ea"/>
                <a:cs typeface="+mj-cs"/>
              </a:rPr>
              <a:t>m</a:t>
            </a:r>
            <a:r>
              <a:rPr lang="ru-RU" sz="4100" baseline="30000" dirty="0" smtClean="0">
                <a:latin typeface="+mj-lt"/>
                <a:ea typeface="+mj-ea"/>
                <a:cs typeface="+mj-cs"/>
              </a:rPr>
              <a:t>2</a:t>
            </a:r>
            <a:endParaRPr lang="ru-RU" sz="4100" baseline="30000" dirty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en-US" sz="4100" dirty="0">
                <a:latin typeface="+mj-lt"/>
                <a:ea typeface="+mj-ea"/>
                <a:cs typeface="+mj-cs"/>
              </a:rPr>
              <a:t>Availability of railway access roads and its own station </a:t>
            </a:r>
            <a:r>
              <a:rPr lang="en-US" sz="4100" dirty="0" smtClean="0">
                <a:latin typeface="+mj-lt"/>
                <a:ea typeface="+mj-ea"/>
                <a:cs typeface="+mj-cs"/>
              </a:rPr>
              <a:t>Tula-</a:t>
            </a:r>
            <a:r>
              <a:rPr lang="en-US" sz="4100" dirty="0" err="1" smtClean="0">
                <a:latin typeface="+mj-lt"/>
                <a:ea typeface="+mj-ea"/>
                <a:cs typeface="+mj-cs"/>
              </a:rPr>
              <a:t>Vyazemskaya</a:t>
            </a:r>
            <a:endParaRPr lang="en-US" sz="41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</a:pPr>
            <a:r>
              <a:rPr lang="en-US" sz="4100" dirty="0" smtClean="0">
                <a:latin typeface="+mj-lt"/>
                <a:ea typeface="+mj-ea"/>
                <a:cs typeface="+mj-cs"/>
              </a:rPr>
              <a:t>The company’s turnover is €75 </a:t>
            </a:r>
            <a:r>
              <a:rPr lang="en-US" sz="4100" dirty="0" err="1" smtClean="0">
                <a:latin typeface="+mj-lt"/>
                <a:ea typeface="+mj-ea"/>
                <a:cs typeface="+mj-cs"/>
              </a:rPr>
              <a:t>mln</a:t>
            </a:r>
            <a:r>
              <a:rPr lang="en-US" sz="4100" dirty="0" smtClean="0">
                <a:latin typeface="+mj-lt"/>
                <a:ea typeface="+mj-ea"/>
                <a:cs typeface="+mj-cs"/>
              </a:rPr>
              <a:t> per year</a:t>
            </a:r>
            <a:endParaRPr lang="ru-RU" sz="41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291023"/>
            <a:ext cx="12193057" cy="566977"/>
          </a:xfrm>
          <a:prstGeom prst="rect">
            <a:avLst/>
          </a:prstGeom>
        </p:spPr>
      </p:pic>
      <p:sp>
        <p:nvSpPr>
          <p:cNvPr id="5" name="object 10"/>
          <p:cNvSpPr/>
          <p:nvPr/>
        </p:nvSpPr>
        <p:spPr>
          <a:xfrm>
            <a:off x="-102912" y="1277719"/>
            <a:ext cx="6708428" cy="155296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47" y="0"/>
                </a:lnTo>
              </a:path>
            </a:pathLst>
          </a:custGeom>
          <a:ln w="83767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89" y="196373"/>
            <a:ext cx="2754054" cy="108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500062"/>
            <a:ext cx="10515600" cy="1325563"/>
          </a:xfrm>
        </p:spPr>
        <p:txBody>
          <a:bodyPr/>
          <a:lstStyle/>
          <a:p>
            <a:r>
              <a:rPr lang="en-US" b="1" dirty="0" smtClean="0"/>
              <a:t>Our advantages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3" y="1433015"/>
            <a:ext cx="8826927" cy="47439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Guarantee of high quality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Customised production possibilities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Staying in touch with the customer at all time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Extensive supply experience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Immediate solution to all possible problems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</a:t>
            </a:r>
            <a:endParaRPr lang="en-US" sz="32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Product uniqueness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Wide range of products</a:t>
            </a:r>
            <a:endParaRPr lang="ru-RU" sz="3200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object 8"/>
          <p:cNvSpPr/>
          <p:nvPr/>
        </p:nvSpPr>
        <p:spPr>
          <a:xfrm>
            <a:off x="428" y="6289119"/>
            <a:ext cx="12191144" cy="568740"/>
          </a:xfrm>
          <a:custGeom>
            <a:avLst/>
            <a:gdLst/>
            <a:ahLst/>
            <a:cxnLst/>
            <a:rect l="l" t="t" r="r" b="b"/>
            <a:pathLst>
              <a:path w="20104100" h="937895">
                <a:moveTo>
                  <a:pt x="0" y="937332"/>
                </a:moveTo>
                <a:lnTo>
                  <a:pt x="20104099" y="937332"/>
                </a:lnTo>
                <a:lnTo>
                  <a:pt x="20104099" y="0"/>
                </a:lnTo>
                <a:lnTo>
                  <a:pt x="0" y="0"/>
                </a:lnTo>
                <a:lnTo>
                  <a:pt x="0" y="9373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10"/>
          <p:cNvSpPr/>
          <p:nvPr/>
        </p:nvSpPr>
        <p:spPr>
          <a:xfrm>
            <a:off x="-102912" y="1277719"/>
            <a:ext cx="6708428" cy="155296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47" y="0"/>
                </a:lnTo>
              </a:path>
            </a:pathLst>
          </a:custGeom>
          <a:ln w="83767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object 3"/>
          <p:cNvSpPr/>
          <p:nvPr/>
        </p:nvSpPr>
        <p:spPr>
          <a:xfrm>
            <a:off x="9059368" y="0"/>
            <a:ext cx="3132632" cy="6289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4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012" y="303758"/>
            <a:ext cx="10616823" cy="1238440"/>
          </a:xfrm>
        </p:spPr>
        <p:txBody>
          <a:bodyPr>
            <a:normAutofit/>
          </a:bodyPr>
          <a:lstStyle/>
          <a:p>
            <a:r>
              <a:rPr lang="en-US" b="1" dirty="0" smtClean="0"/>
              <a:t>Range </a:t>
            </a:r>
            <a:r>
              <a:rPr lang="en-US" b="1" dirty="0"/>
              <a:t>of products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1" y="1323974"/>
            <a:ext cx="11052970" cy="485610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Rebar </a:t>
            </a:r>
            <a:r>
              <a:rPr lang="en-US" sz="2400" dirty="0">
                <a:latin typeface="+mj-lt"/>
                <a:ea typeface="+mj-ea"/>
                <a:cs typeface="+mj-cs"/>
              </a:rPr>
              <a:t>with a four-row </a:t>
            </a:r>
            <a:r>
              <a:rPr lang="en-US" sz="2400" dirty="0" smtClean="0">
                <a:latin typeface="+mj-lt"/>
                <a:ea typeface="+mj-ea"/>
                <a:cs typeface="+mj-cs"/>
              </a:rPr>
              <a:t>thread </a:t>
            </a:r>
            <a:r>
              <a:rPr lang="en-US" sz="2400" dirty="0">
                <a:latin typeface="+mj-lt"/>
                <a:ea typeface="+mj-ea"/>
                <a:cs typeface="+mj-cs"/>
              </a:rPr>
              <a:t>bar</a:t>
            </a:r>
          </a:p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Thread bar</a:t>
            </a:r>
          </a:p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Formwork </a:t>
            </a:r>
            <a:r>
              <a:rPr lang="en-US" sz="2400" dirty="0">
                <a:latin typeface="+mj-lt"/>
                <a:ea typeface="+mj-ea"/>
                <a:cs typeface="+mj-cs"/>
              </a:rPr>
              <a:t>tie </a:t>
            </a:r>
          </a:p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Self-expandable </a:t>
            </a:r>
            <a:r>
              <a:rPr lang="en-US" sz="2400" dirty="0">
                <a:latin typeface="+mj-lt"/>
                <a:ea typeface="+mj-ea"/>
                <a:cs typeface="+mj-cs"/>
              </a:rPr>
              <a:t>ground anchor</a:t>
            </a:r>
          </a:p>
          <a:p>
            <a:pPr>
              <a:lnSpc>
                <a:spcPct val="100000"/>
              </a:lnSpc>
              <a:buSzPct val="77000"/>
            </a:pPr>
            <a:r>
              <a:rPr lang="en-US" sz="2400" dirty="0">
                <a:latin typeface="+mj-lt"/>
                <a:ea typeface="+mj-ea"/>
                <a:cs typeface="+mj-cs"/>
              </a:rPr>
              <a:t>Anchor </a:t>
            </a:r>
            <a:endParaRPr lang="en-US" sz="2400" dirty="0" smtClean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Steel bar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Reinforcing bar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Round steel bar</a:t>
            </a:r>
            <a:endParaRPr lang="en-US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100000"/>
              </a:lnSpc>
              <a:buSzPct val="77000"/>
            </a:pPr>
            <a:r>
              <a:rPr lang="en-US" sz="2400" dirty="0">
                <a:latin typeface="+mj-lt"/>
                <a:ea typeface="+mj-ea"/>
                <a:cs typeface="+mj-cs"/>
              </a:rPr>
              <a:t>Structural steel design</a:t>
            </a:r>
            <a:endParaRPr lang="ru-RU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object 8"/>
          <p:cNvSpPr/>
          <p:nvPr/>
        </p:nvSpPr>
        <p:spPr>
          <a:xfrm>
            <a:off x="856" y="6289260"/>
            <a:ext cx="12191144" cy="568740"/>
          </a:xfrm>
          <a:custGeom>
            <a:avLst/>
            <a:gdLst/>
            <a:ahLst/>
            <a:cxnLst/>
            <a:rect l="l" t="t" r="r" b="b"/>
            <a:pathLst>
              <a:path w="20104100" h="937895">
                <a:moveTo>
                  <a:pt x="0" y="937332"/>
                </a:moveTo>
                <a:lnTo>
                  <a:pt x="20104099" y="937332"/>
                </a:lnTo>
                <a:lnTo>
                  <a:pt x="20104099" y="0"/>
                </a:lnTo>
                <a:lnTo>
                  <a:pt x="0" y="0"/>
                </a:lnTo>
                <a:lnTo>
                  <a:pt x="0" y="937332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0"/>
          <p:cNvSpPr/>
          <p:nvPr/>
        </p:nvSpPr>
        <p:spPr>
          <a:xfrm>
            <a:off x="-102912" y="1277719"/>
            <a:ext cx="6708428" cy="155296"/>
          </a:xfrm>
          <a:custGeom>
            <a:avLst/>
            <a:gdLst/>
            <a:ahLst/>
            <a:cxnLst/>
            <a:rect l="l" t="t" r="r" b="b"/>
            <a:pathLst>
              <a:path w="4624070">
                <a:moveTo>
                  <a:pt x="0" y="0"/>
                </a:moveTo>
                <a:lnTo>
                  <a:pt x="4624047" y="0"/>
                </a:lnTo>
              </a:path>
            </a:pathLst>
          </a:custGeom>
          <a:ln w="83767">
            <a:solidFill>
              <a:srgbClr val="F785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2"/>
          <p:cNvSpPr/>
          <p:nvPr/>
        </p:nvSpPr>
        <p:spPr>
          <a:xfrm>
            <a:off x="7666074" y="-10633"/>
            <a:ext cx="4525925" cy="6299751"/>
          </a:xfrm>
          <a:prstGeom prst="rect">
            <a:avLst/>
          </a:prstGeom>
          <a:blipFill>
            <a:blip r:embed="rId3" cstate="print"/>
            <a:srcRect/>
            <a:stretch>
              <a:fillRect t="-692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1916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1164" cy="67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0472" y="47640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0744" y="47640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81776" y="476402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4712" y="2279890"/>
            <a:ext cx="5116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thread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bar for reinforced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concrete is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connected by means of a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coupler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with locknuts, which are screwed in with a fixed torque and ensure the strength of the connection.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4712" y="4179248"/>
            <a:ext cx="54877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Thread bar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diameter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15, 16, 18, 20, 22, 25, 26, 5, 32, 36, 40 mm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82656" y="5021445"/>
            <a:ext cx="5782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Rolled class: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-III (A400), A500, A600, A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т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800,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Ат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1000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4712" y="5821664"/>
            <a:ext cx="52106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Steel grade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25Г2С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steel 3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2159" y="431326"/>
            <a:ext cx="824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Thread bar for reinforced concrete</a:t>
            </a:r>
            <a:endParaRPr lang="ru-RU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6553" y="4693327"/>
            <a:ext cx="670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393768" y="4697489"/>
            <a:ext cx="298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57485" y="4693327"/>
            <a:ext cx="407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0649" y="5555649"/>
            <a:ext cx="3925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1 </a:t>
            </a:r>
            <a:r>
              <a:rPr lang="en-US" sz="1600" dirty="0">
                <a:latin typeface="+mj-lt"/>
              </a:rPr>
              <a:t>– </a:t>
            </a:r>
            <a:r>
              <a:rPr lang="en-US" sz="1600" dirty="0" smtClean="0">
                <a:latin typeface="+mj-lt"/>
              </a:rPr>
              <a:t>thread </a:t>
            </a:r>
            <a:r>
              <a:rPr lang="en-US" sz="1600" dirty="0">
                <a:latin typeface="+mj-lt"/>
              </a:rPr>
              <a:t>tie </a:t>
            </a:r>
            <a:r>
              <a:rPr lang="en-US" sz="1600" dirty="0" smtClean="0">
                <a:latin typeface="+mj-lt"/>
              </a:rPr>
              <a:t>rod</a:t>
            </a:r>
          </a:p>
          <a:p>
            <a:r>
              <a:rPr lang="en-US" sz="1600" dirty="0" smtClean="0">
                <a:latin typeface="+mj-lt"/>
              </a:rPr>
              <a:t>2 –</a:t>
            </a:r>
            <a:r>
              <a:rPr lang="ru-RU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locknuts </a:t>
            </a:r>
          </a:p>
          <a:p>
            <a:r>
              <a:rPr lang="en-US" sz="1600" dirty="0" smtClean="0">
                <a:latin typeface="+mj-lt"/>
              </a:rPr>
              <a:t>3 – coupler</a:t>
            </a:r>
            <a:endParaRPr lang="ru-RU" sz="16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06223" y="6232973"/>
            <a:ext cx="474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Steel grades are specified by Russian Standards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55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"/>
          <a:stretch/>
        </p:blipFill>
        <p:spPr>
          <a:xfrm>
            <a:off x="0" y="0"/>
            <a:ext cx="12192000" cy="6802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7064" y="2361627"/>
            <a:ext cx="5550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Formwork tie is used to join the formwork panels together, to achieve the designed thickness and to take the static and dynamic loads of the concrete mix.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227064" y="4330567"/>
            <a:ext cx="53766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Thread bar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diameter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15, 20, 25 mm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7064" y="5099178"/>
            <a:ext cx="4206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Rolled class: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600/880, 800/1000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7064" y="5828554"/>
            <a:ext cx="39456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Steel grade: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steel 80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, 25Г2С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7784" y="448056"/>
            <a:ext cx="361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Formwork tie</a:t>
            </a:r>
            <a:endParaRPr lang="ru-RU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6223" y="6232973"/>
            <a:ext cx="474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Steel grades are specified by Russian Standards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218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63640" y="2395728"/>
            <a:ext cx="5385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Self-expandable ground anchor is a self-expanding anchor that is loaded with impact force and mainly takes up the pulling force.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3640" y="4333575"/>
            <a:ext cx="41330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Thread bar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diameter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16, 20 mm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63640" y="5112112"/>
            <a:ext cx="45171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Shear stress: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1-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12 </a:t>
            </a:r>
            <a:r>
              <a:rPr lang="en-US" sz="2000" dirty="0" err="1">
                <a:solidFill>
                  <a:schemeClr val="bg1"/>
                </a:solidFill>
                <a:latin typeface="+mj-lt"/>
              </a:rPr>
              <a:t>tonnes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63640" y="5890649"/>
            <a:ext cx="39319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Installation depth: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2-12 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3504" y="475488"/>
            <a:ext cx="532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Self-expandable ground anchor</a:t>
            </a:r>
            <a:endParaRPr lang="ru-RU" sz="2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800" y="4749212"/>
            <a:ext cx="365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1 – </a:t>
            </a:r>
            <a:r>
              <a:rPr lang="en-US" sz="1600" dirty="0" smtClean="0">
                <a:latin typeface="+mj-lt"/>
              </a:rPr>
              <a:t>thread </a:t>
            </a:r>
            <a:r>
              <a:rPr lang="en-US" sz="1600" dirty="0">
                <a:latin typeface="+mj-lt"/>
              </a:rPr>
              <a:t>tie </a:t>
            </a:r>
            <a:r>
              <a:rPr lang="en-US" sz="1600" dirty="0" smtClean="0">
                <a:latin typeface="+mj-lt"/>
              </a:rPr>
              <a:t>rod</a:t>
            </a:r>
          </a:p>
          <a:p>
            <a:r>
              <a:rPr lang="en-US" sz="1600" dirty="0" smtClean="0">
                <a:latin typeface="+mj-lt"/>
              </a:rPr>
              <a:t>2 – </a:t>
            </a:r>
            <a:r>
              <a:rPr lang="en-US" sz="1600" dirty="0">
                <a:latin typeface="+mj-lt"/>
              </a:rPr>
              <a:t>outer support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3 – self-expandable ground anchor</a:t>
            </a:r>
          </a:p>
          <a:p>
            <a:r>
              <a:rPr lang="en-US" sz="1600" dirty="0" smtClean="0">
                <a:latin typeface="+mj-lt"/>
              </a:rPr>
              <a:t>4 </a:t>
            </a:r>
            <a:r>
              <a:rPr lang="en-US" sz="1600" dirty="0">
                <a:latin typeface="+mj-lt"/>
              </a:rPr>
              <a:t>– spherical nut</a:t>
            </a:r>
            <a:endParaRPr lang="en-US" sz="1600" dirty="0" smtClean="0">
              <a:latin typeface="+mj-lt"/>
            </a:endParaRPr>
          </a:p>
          <a:p>
            <a:r>
              <a:rPr lang="en-US" sz="1600" dirty="0" smtClean="0">
                <a:latin typeface="+mj-lt"/>
              </a:rPr>
              <a:t>5 </a:t>
            </a:r>
            <a:r>
              <a:rPr lang="en-US" sz="1600" dirty="0">
                <a:latin typeface="+mj-lt"/>
              </a:rPr>
              <a:t>– domed </a:t>
            </a:r>
            <a:r>
              <a:rPr lang="en-US" sz="1600" dirty="0" smtClean="0">
                <a:latin typeface="+mj-lt"/>
              </a:rPr>
              <a:t>washer</a:t>
            </a:r>
          </a:p>
          <a:p>
            <a:r>
              <a:rPr lang="en-US" sz="1600" dirty="0" smtClean="0">
                <a:latin typeface="+mj-lt"/>
              </a:rPr>
              <a:t>6 </a:t>
            </a:r>
            <a:r>
              <a:rPr lang="en-US" sz="1600" dirty="0">
                <a:latin typeface="+mj-lt"/>
              </a:rPr>
              <a:t>– </a:t>
            </a:r>
            <a:r>
              <a:rPr lang="en-US" sz="1600" dirty="0" smtClean="0">
                <a:latin typeface="+mj-lt"/>
              </a:rPr>
              <a:t>coupler</a:t>
            </a:r>
          </a:p>
        </p:txBody>
      </p:sp>
    </p:spTree>
    <p:extLst>
      <p:ext uri="{BB962C8B-B14F-4D97-AF65-F5344CB8AC3E}">
        <p14:creationId xmlns:p14="http://schemas.microsoft.com/office/powerpoint/2010/main" val="26171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5352" y="2403294"/>
            <a:ext cx="5438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Expansion shell rock 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anchors are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used to anchor main and preparatory mine workings in coal and salt mines, potash mines as well as other mining enterprises.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45352" y="4315968"/>
            <a:ext cx="4818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Thread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bar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diameter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15, 16, 20, 22, 25 mm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45352" y="5125105"/>
            <a:ext cx="4325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Rolled class: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400,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А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500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45352" y="5934242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Steel grade: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steel 80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, 25Г2С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7156" y="457200"/>
            <a:ext cx="4357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Expansion shell rock anchor</a:t>
            </a:r>
            <a:endParaRPr lang="ru-RU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6350" y="5652654"/>
            <a:ext cx="20042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3 – </a:t>
            </a:r>
            <a:r>
              <a:rPr lang="en-US" sz="1600" dirty="0">
                <a:latin typeface="+mj-lt"/>
              </a:rPr>
              <a:t>domed </a:t>
            </a:r>
            <a:r>
              <a:rPr lang="en-US" sz="1600" dirty="0" smtClean="0">
                <a:latin typeface="+mj-lt"/>
              </a:rPr>
              <a:t>washer </a:t>
            </a:r>
          </a:p>
          <a:p>
            <a:r>
              <a:rPr lang="en-US" sz="1600" dirty="0" smtClean="0">
                <a:latin typeface="+mj-lt"/>
              </a:rPr>
              <a:t>4 </a:t>
            </a:r>
            <a:r>
              <a:rPr lang="en-US" sz="1600" dirty="0">
                <a:latin typeface="+mj-lt"/>
              </a:rPr>
              <a:t>– expansion unit</a:t>
            </a:r>
            <a:endParaRPr lang="en-US" sz="1600" dirty="0" smtClean="0">
              <a:latin typeface="+mj-lt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51345" y="5671127"/>
            <a:ext cx="203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1 </a:t>
            </a:r>
            <a:r>
              <a:rPr lang="en-US" sz="1600" dirty="0">
                <a:latin typeface="+mj-lt"/>
              </a:rPr>
              <a:t>– </a:t>
            </a:r>
            <a:r>
              <a:rPr lang="en-US" sz="1600" dirty="0" smtClean="0">
                <a:latin typeface="+mj-lt"/>
              </a:rPr>
              <a:t>thread </a:t>
            </a:r>
            <a:r>
              <a:rPr lang="en-US" sz="1600" dirty="0">
                <a:latin typeface="+mj-lt"/>
              </a:rPr>
              <a:t>tie </a:t>
            </a:r>
            <a:r>
              <a:rPr lang="en-US" sz="1600" dirty="0" smtClean="0">
                <a:latin typeface="+mj-lt"/>
              </a:rPr>
              <a:t>rod</a:t>
            </a:r>
          </a:p>
          <a:p>
            <a:r>
              <a:rPr lang="en-US" sz="1600" dirty="0" smtClean="0">
                <a:latin typeface="+mj-lt"/>
              </a:rPr>
              <a:t>2 – dome nut</a:t>
            </a:r>
            <a:endParaRPr lang="ru-RU" sz="16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06223" y="6232973"/>
            <a:ext cx="4745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Steel grades are specified by Russian Standards</a:t>
            </a:r>
            <a:endParaRPr lang="ru-RU" sz="1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69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</TotalTime>
  <Words>832</Words>
  <Application>Microsoft Office PowerPoint</Application>
  <PresentationFormat>Широкоэкранный</PresentationFormat>
  <Paragraphs>125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Corbel</vt:lpstr>
      <vt:lpstr>Trebuchet MS</vt:lpstr>
      <vt:lpstr>Тема Office</vt:lpstr>
      <vt:lpstr>Презентация PowerPoint</vt:lpstr>
      <vt:lpstr>About the plant </vt:lpstr>
      <vt:lpstr>Our advantages </vt:lpstr>
      <vt:lpstr>Range of products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Арматура нового поколения с четырёхрядным винтовым профилем</vt:lpstr>
      <vt:lpstr>Презентация PowerPoint</vt:lpstr>
      <vt:lpstr>Презентация PowerPoint</vt:lpstr>
      <vt:lpstr>Our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Лысков Даниил Андреевич</dc:creator>
  <cp:lastModifiedBy>Лысков Даниил Андреевич</cp:lastModifiedBy>
  <cp:revision>87</cp:revision>
  <dcterms:created xsi:type="dcterms:W3CDTF">2021-07-19T08:44:41Z</dcterms:created>
  <dcterms:modified xsi:type="dcterms:W3CDTF">2021-07-27T10:05:38Z</dcterms:modified>
</cp:coreProperties>
</file>